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26.jpg" ContentType="image/jpg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28"/>
  </p:notesMasterIdLst>
  <p:sldIdLst>
    <p:sldId id="256" r:id="rId2"/>
    <p:sldId id="589" r:id="rId3"/>
    <p:sldId id="422" r:id="rId4"/>
    <p:sldId id="590" r:id="rId5"/>
    <p:sldId id="591" r:id="rId6"/>
    <p:sldId id="592" r:id="rId7"/>
    <p:sldId id="593" r:id="rId8"/>
    <p:sldId id="594" r:id="rId9"/>
    <p:sldId id="595" r:id="rId10"/>
    <p:sldId id="596" r:id="rId11"/>
    <p:sldId id="597" r:id="rId12"/>
    <p:sldId id="598" r:id="rId13"/>
    <p:sldId id="599" r:id="rId14"/>
    <p:sldId id="600" r:id="rId15"/>
    <p:sldId id="602" r:id="rId16"/>
    <p:sldId id="603" r:id="rId17"/>
    <p:sldId id="604" r:id="rId18"/>
    <p:sldId id="605" r:id="rId19"/>
    <p:sldId id="606" r:id="rId20"/>
    <p:sldId id="607" r:id="rId21"/>
    <p:sldId id="608" r:id="rId22"/>
    <p:sldId id="609" r:id="rId23"/>
    <p:sldId id="610" r:id="rId24"/>
    <p:sldId id="611" r:id="rId25"/>
    <p:sldId id="612" r:id="rId26"/>
    <p:sldId id="635" r:id="rId2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mbria" panose="02040503050406030204" pitchFamily="18" charset="0"/>
      <p:regular r:id="rId33"/>
      <p:bold r:id="rId34"/>
      <p:italic r:id="rId35"/>
      <p:boldItalic r:id="rId36"/>
    </p:embeddedFont>
    <p:embeddedFont>
      <p:font typeface="Century Gothic" panose="020B0502020202020204" pitchFamily="34" charset="0"/>
      <p:regular r:id="rId37"/>
      <p:bold r:id="rId38"/>
      <p:italic r:id="rId39"/>
      <p:boldItalic r:id="rId40"/>
    </p:embeddedFont>
    <p:embeddedFont>
      <p:font typeface="Corbel" panose="020B0503020204020204" pitchFamily="34" charset="0"/>
      <p:regular r:id="rId41"/>
      <p:bold r:id="rId42"/>
      <p:italic r:id="rId43"/>
      <p:boldItalic r:id="rId44"/>
    </p:embeddedFont>
    <p:embeddedFont>
      <p:font typeface="Josefin Sans" pitchFamily="2" charset="77"/>
      <p:regular r:id="rId45"/>
      <p:bold r:id="rId46"/>
      <p:italic r:id="rId47"/>
      <p:boldItalic r:id="rId48"/>
    </p:embeddedFont>
    <p:embeddedFont>
      <p:font typeface="Lato" panose="020F0502020204030203" pitchFamily="34" charset="0"/>
      <p:regular r:id="rId49"/>
      <p:bold r:id="rId50"/>
      <p:italic r:id="rId51"/>
      <p:boldItalic r:id="rId52"/>
    </p:embeddedFont>
    <p:embeddedFont>
      <p:font typeface="Open Sans" panose="020B0606030504020204" pitchFamily="34" charset="0"/>
      <p:regular r:id="rId53"/>
      <p:bold r:id="rId54"/>
      <p:italic r:id="rId55"/>
      <p:boldItalic r:id="rId56"/>
    </p:embeddedFont>
    <p:embeddedFont>
      <p:font typeface="Roboto Condensed Light" panose="020F0302020204030204" pitchFamily="34" charset="0"/>
      <p:regular r:id="rId57"/>
      <p:italic r:id="rId58"/>
    </p:embeddedFont>
    <p:embeddedFont>
      <p:font typeface="Segoe UI Historic" panose="020B0502040204020203" pitchFamily="34" charset="0"/>
      <p:regular r:id="rId59"/>
    </p:embeddedFont>
    <p:embeddedFont>
      <p:font typeface="Staatliches" pitchFamily="2" charset="0"/>
      <p:regular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B40"/>
    <a:srgbClr val="0C07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415D47-705E-45D1-AE59-72437842BC1E}">
  <a:tblStyle styleId="{2C415D47-705E-45D1-AE59-72437842BC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91" autoAdjust="0"/>
    <p:restoredTop sz="81361" autoAdjust="0"/>
  </p:normalViewPr>
  <p:slideViewPr>
    <p:cSldViewPr snapToGrid="0">
      <p:cViewPr varScale="1">
        <p:scale>
          <a:sx n="131" d="100"/>
          <a:sy n="131" d="100"/>
        </p:scale>
        <p:origin x="11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font" Target="fonts/font27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font" Target="fonts/font25.fntdata"/><Relationship Id="rId58" Type="http://schemas.openxmlformats.org/officeDocument/2006/relationships/font" Target="fonts/font30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font" Target="fonts/font28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59" Type="http://schemas.openxmlformats.org/officeDocument/2006/relationships/font" Target="fonts/font31.fntdata"/><Relationship Id="rId20" Type="http://schemas.openxmlformats.org/officeDocument/2006/relationships/slide" Target="slides/slide19.xml"/><Relationship Id="rId41" Type="http://schemas.openxmlformats.org/officeDocument/2006/relationships/font" Target="fonts/font13.fntdata"/><Relationship Id="rId54" Type="http://schemas.openxmlformats.org/officeDocument/2006/relationships/font" Target="fonts/font26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57" Type="http://schemas.openxmlformats.org/officeDocument/2006/relationships/font" Target="fonts/font29.fntdata"/><Relationship Id="rId10" Type="http://schemas.openxmlformats.org/officeDocument/2006/relationships/slide" Target="slides/slide9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60" Type="http://schemas.openxmlformats.org/officeDocument/2006/relationships/font" Target="fonts/font32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381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62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24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1619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837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5860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485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493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8908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555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ab8d1ca927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ab8d1ca927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74711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0255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7405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1878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442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5266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4983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" name="Google Shape;2640;g6347246601_1_15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1" name="Google Shape;2641;g6347246601_1_15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202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805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704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97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820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017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95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084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478950" y="1922950"/>
            <a:ext cx="4860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0" name="Google Shape;90;p7"/>
          <p:cNvSpPr txBox="1">
            <a:spLocks noGrp="1"/>
          </p:cNvSpPr>
          <p:nvPr>
            <p:ph type="subTitle" idx="1"/>
          </p:nvPr>
        </p:nvSpPr>
        <p:spPr>
          <a:xfrm>
            <a:off x="479050" y="2757125"/>
            <a:ext cx="4860000" cy="49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7"/>
          <p:cNvSpPr/>
          <p:nvPr/>
        </p:nvSpPr>
        <p:spPr>
          <a:xfrm rot="-10667561">
            <a:off x="305871" y="4396335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/>
          <p:cNvSpPr/>
          <p:nvPr/>
        </p:nvSpPr>
        <p:spPr>
          <a:xfrm rot="10800000">
            <a:off x="402459" y="4303597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7"/>
          <p:cNvSpPr/>
          <p:nvPr/>
        </p:nvSpPr>
        <p:spPr>
          <a:xfrm>
            <a:off x="-272112" y="4159112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7"/>
          <p:cNvSpPr/>
          <p:nvPr/>
        </p:nvSpPr>
        <p:spPr>
          <a:xfrm>
            <a:off x="5246676" y="4820774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7"/>
          <p:cNvSpPr/>
          <p:nvPr/>
        </p:nvSpPr>
        <p:spPr>
          <a:xfrm>
            <a:off x="402451" y="3952199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"/>
          <p:cNvSpPr/>
          <p:nvPr/>
        </p:nvSpPr>
        <p:spPr>
          <a:xfrm>
            <a:off x="1153051" y="4390624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7"/>
          <p:cNvSpPr/>
          <p:nvPr/>
        </p:nvSpPr>
        <p:spPr>
          <a:xfrm>
            <a:off x="2859751" y="473747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7"/>
          <p:cNvSpPr/>
          <p:nvPr/>
        </p:nvSpPr>
        <p:spPr>
          <a:xfrm rot="-132439" flipH="1">
            <a:off x="305871" y="-39916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"/>
          <p:cNvSpPr/>
          <p:nvPr/>
        </p:nvSpPr>
        <p:spPr>
          <a:xfrm flipH="1">
            <a:off x="402459" y="-132676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 rot="10800000" flipH="1">
            <a:off x="-272112" y="-10878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7"/>
          <p:cNvSpPr/>
          <p:nvPr/>
        </p:nvSpPr>
        <p:spPr>
          <a:xfrm rot="10800000" flipH="1">
            <a:off x="402451" y="1086487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"/>
          <p:cNvSpPr/>
          <p:nvPr/>
        </p:nvSpPr>
        <p:spPr>
          <a:xfrm rot="10800000" flipH="1">
            <a:off x="1153051" y="648062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 rot="10800000" flipH="1">
            <a:off x="2859751" y="301212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/>
          <p:nvPr/>
        </p:nvSpPr>
        <p:spPr>
          <a:xfrm rot="10800000" flipH="1">
            <a:off x="5246676" y="153112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2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"/>
          <p:cNvSpPr txBox="1">
            <a:spLocks noGrp="1"/>
          </p:cNvSpPr>
          <p:nvPr>
            <p:ph type="title"/>
          </p:nvPr>
        </p:nvSpPr>
        <p:spPr>
          <a:xfrm>
            <a:off x="2129125" y="363275"/>
            <a:ext cx="48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/>
          <p:nvPr/>
        </p:nvSpPr>
        <p:spPr>
          <a:xfrm flipH="1">
            <a:off x="-141518" y="-118290"/>
            <a:ext cx="3204343" cy="1651139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6"/>
          <p:cNvSpPr/>
          <p:nvPr/>
        </p:nvSpPr>
        <p:spPr>
          <a:xfrm rot="10800000" flipH="1">
            <a:off x="-241297" y="-72669"/>
            <a:ext cx="2420522" cy="1034218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6"/>
          <p:cNvSpPr/>
          <p:nvPr/>
        </p:nvSpPr>
        <p:spPr>
          <a:xfrm rot="-10484947">
            <a:off x="-697915" y="-411807"/>
            <a:ext cx="1843431" cy="8692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6"/>
          <p:cNvSpPr/>
          <p:nvPr/>
        </p:nvSpPr>
        <p:spPr>
          <a:xfrm rot="10800000" flipH="1">
            <a:off x="1759263" y="458246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6"/>
          <p:cNvSpPr/>
          <p:nvPr/>
        </p:nvSpPr>
        <p:spPr>
          <a:xfrm rot="10800000" flipH="1">
            <a:off x="869351" y="69715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6"/>
          <p:cNvSpPr/>
          <p:nvPr/>
        </p:nvSpPr>
        <p:spPr>
          <a:xfrm rot="10800000" flipH="1">
            <a:off x="91151" y="126233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78600" y="1484550"/>
            <a:ext cx="7787100" cy="20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547575" y="3466725"/>
            <a:ext cx="40488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-1867025" y="1013175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-229260" y="3396805"/>
            <a:ext cx="3675485" cy="1893812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315040" flipH="1">
            <a:off x="-236345" y="4475012"/>
            <a:ext cx="2114446" cy="9970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3282713" y="476911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927300" y="4210275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5488" y="290826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4257175" y="4901838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559288" y="3910538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-5400000">
            <a:off x="6110254" y="2527892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5744675" y="-169359"/>
            <a:ext cx="3627772" cy="186929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484934" flipH="1">
            <a:off x="7292455" y="-348495"/>
            <a:ext cx="2087045" cy="984164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5634813" y="20792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7750600" y="102480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8980488" y="193977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4725450" y="139996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28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1"/>
        </a:solidFill>
        <a:effectLst/>
      </p:bgPr>
    </p:bg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25"/>
          <p:cNvSpPr txBox="1">
            <a:spLocks noGrp="1"/>
          </p:cNvSpPr>
          <p:nvPr>
            <p:ph type="ctrTitle"/>
          </p:nvPr>
        </p:nvSpPr>
        <p:spPr>
          <a:xfrm>
            <a:off x="914400" y="804025"/>
            <a:ext cx="3651600" cy="176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Font typeface="Staatliches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2" name="Google Shape;1322;p25"/>
          <p:cNvSpPr txBox="1">
            <a:spLocks noGrp="1"/>
          </p:cNvSpPr>
          <p:nvPr>
            <p:ph type="subTitle" idx="1"/>
          </p:nvPr>
        </p:nvSpPr>
        <p:spPr>
          <a:xfrm>
            <a:off x="914400" y="2571750"/>
            <a:ext cx="3651600" cy="12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1323" name="Google Shape;1323;p25"/>
          <p:cNvSpPr txBox="1"/>
          <p:nvPr/>
        </p:nvSpPr>
        <p:spPr>
          <a:xfrm>
            <a:off x="888381" y="3681550"/>
            <a:ext cx="34395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Google Shape;1324;p25"/>
          <p:cNvSpPr/>
          <p:nvPr/>
        </p:nvSpPr>
        <p:spPr>
          <a:xfrm rot="10800000" flipH="1">
            <a:off x="4366399" y="335155"/>
            <a:ext cx="3758237" cy="4824215"/>
          </a:xfrm>
          <a:custGeom>
            <a:avLst/>
            <a:gdLst/>
            <a:ahLst/>
            <a:cxnLst/>
            <a:rect l="l" t="t" r="r" b="b"/>
            <a:pathLst>
              <a:path w="49457" h="56384" extrusionOk="0">
                <a:moveTo>
                  <a:pt x="26052" y="1"/>
                </a:moveTo>
                <a:cubicBezTo>
                  <a:pt x="26452" y="1670"/>
                  <a:pt x="26646" y="3363"/>
                  <a:pt x="26302" y="5033"/>
                </a:cubicBezTo>
                <a:cubicBezTo>
                  <a:pt x="25788" y="7540"/>
                  <a:pt x="23582" y="9869"/>
                  <a:pt x="21120" y="9869"/>
                </a:cubicBezTo>
                <a:cubicBezTo>
                  <a:pt x="20849" y="9869"/>
                  <a:pt x="20574" y="9841"/>
                  <a:pt x="20299" y="9782"/>
                </a:cubicBezTo>
                <a:cubicBezTo>
                  <a:pt x="18318" y="9357"/>
                  <a:pt x="16978" y="7566"/>
                  <a:pt x="15743" y="5957"/>
                </a:cubicBezTo>
                <a:cubicBezTo>
                  <a:pt x="14512" y="4345"/>
                  <a:pt x="12946" y="2661"/>
                  <a:pt x="10918" y="2610"/>
                </a:cubicBezTo>
                <a:cubicBezTo>
                  <a:pt x="10884" y="2609"/>
                  <a:pt x="10851" y="2608"/>
                  <a:pt x="10817" y="2608"/>
                </a:cubicBezTo>
                <a:cubicBezTo>
                  <a:pt x="8301" y="2608"/>
                  <a:pt x="6557" y="5052"/>
                  <a:pt x="4495" y="6523"/>
                </a:cubicBezTo>
                <a:cubicBezTo>
                  <a:pt x="3156" y="7481"/>
                  <a:pt x="1609" y="8014"/>
                  <a:pt x="1" y="8202"/>
                </a:cubicBezTo>
                <a:cubicBezTo>
                  <a:pt x="1307" y="14936"/>
                  <a:pt x="5566" y="21137"/>
                  <a:pt x="11645" y="24368"/>
                </a:cubicBezTo>
                <a:cubicBezTo>
                  <a:pt x="14611" y="25938"/>
                  <a:pt x="17888" y="26839"/>
                  <a:pt x="20906" y="28306"/>
                </a:cubicBezTo>
                <a:cubicBezTo>
                  <a:pt x="23929" y="29773"/>
                  <a:pt x="26816" y="31984"/>
                  <a:pt x="27952" y="35139"/>
                </a:cubicBezTo>
                <a:cubicBezTo>
                  <a:pt x="29456" y="39313"/>
                  <a:pt x="27580" y="44118"/>
                  <a:pt x="29014" y="48315"/>
                </a:cubicBezTo>
                <a:cubicBezTo>
                  <a:pt x="30163" y="51696"/>
                  <a:pt x="33276" y="54050"/>
                  <a:pt x="36534" y="55507"/>
                </a:cubicBezTo>
                <a:cubicBezTo>
                  <a:pt x="37276" y="55837"/>
                  <a:pt x="38034" y="56129"/>
                  <a:pt x="38804" y="56384"/>
                </a:cubicBezTo>
                <a:cubicBezTo>
                  <a:pt x="40256" y="54366"/>
                  <a:pt x="42058" y="52612"/>
                  <a:pt x="43741" y="50772"/>
                </a:cubicBezTo>
                <a:cubicBezTo>
                  <a:pt x="45645" y="48688"/>
                  <a:pt x="47443" y="46400"/>
                  <a:pt x="48277" y="43708"/>
                </a:cubicBezTo>
                <a:cubicBezTo>
                  <a:pt x="49456" y="39897"/>
                  <a:pt x="48551" y="35728"/>
                  <a:pt x="46985" y="32059"/>
                </a:cubicBezTo>
                <a:cubicBezTo>
                  <a:pt x="45419" y="28391"/>
                  <a:pt x="43207" y="25028"/>
                  <a:pt x="41614" y="21374"/>
                </a:cubicBezTo>
                <a:cubicBezTo>
                  <a:pt x="40015" y="17713"/>
                  <a:pt x="39048" y="13573"/>
                  <a:pt x="40138" y="9734"/>
                </a:cubicBezTo>
                <a:cubicBezTo>
                  <a:pt x="41397" y="5298"/>
                  <a:pt x="45151" y="2100"/>
                  <a:pt x="493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25"/>
          <p:cNvSpPr/>
          <p:nvPr/>
        </p:nvSpPr>
        <p:spPr>
          <a:xfrm rot="10800000" flipH="1">
            <a:off x="4323086" y="4314893"/>
            <a:ext cx="2068144" cy="844477"/>
          </a:xfrm>
          <a:custGeom>
            <a:avLst/>
            <a:gdLst/>
            <a:ahLst/>
            <a:cxnLst/>
            <a:rect l="l" t="t" r="r" b="b"/>
            <a:pathLst>
              <a:path w="27216" h="9870" extrusionOk="0">
                <a:moveTo>
                  <a:pt x="501" y="1"/>
                </a:moveTo>
                <a:cubicBezTo>
                  <a:pt x="1" y="2713"/>
                  <a:pt x="44" y="5500"/>
                  <a:pt x="571" y="8202"/>
                </a:cubicBezTo>
                <a:cubicBezTo>
                  <a:pt x="2179" y="8014"/>
                  <a:pt x="3726" y="7481"/>
                  <a:pt x="5065" y="6523"/>
                </a:cubicBezTo>
                <a:cubicBezTo>
                  <a:pt x="7127" y="5052"/>
                  <a:pt x="8871" y="2608"/>
                  <a:pt x="11387" y="2608"/>
                </a:cubicBezTo>
                <a:cubicBezTo>
                  <a:pt x="11421" y="2608"/>
                  <a:pt x="11454" y="2609"/>
                  <a:pt x="11488" y="2610"/>
                </a:cubicBezTo>
                <a:cubicBezTo>
                  <a:pt x="13516" y="2661"/>
                  <a:pt x="15082" y="4345"/>
                  <a:pt x="16313" y="5957"/>
                </a:cubicBezTo>
                <a:cubicBezTo>
                  <a:pt x="17548" y="7566"/>
                  <a:pt x="18888" y="9357"/>
                  <a:pt x="20869" y="9782"/>
                </a:cubicBezTo>
                <a:cubicBezTo>
                  <a:pt x="21144" y="9841"/>
                  <a:pt x="21419" y="9869"/>
                  <a:pt x="21690" y="9869"/>
                </a:cubicBezTo>
                <a:cubicBezTo>
                  <a:pt x="24152" y="9869"/>
                  <a:pt x="26358" y="7540"/>
                  <a:pt x="26872" y="5033"/>
                </a:cubicBezTo>
                <a:cubicBezTo>
                  <a:pt x="27216" y="3363"/>
                  <a:pt x="27022" y="1670"/>
                  <a:pt x="26622" y="1"/>
                </a:cubicBezTo>
                <a:close/>
              </a:path>
            </a:pathLst>
          </a:custGeom>
          <a:solidFill>
            <a:srgbClr val="F59D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25"/>
          <p:cNvSpPr/>
          <p:nvPr/>
        </p:nvSpPr>
        <p:spPr>
          <a:xfrm rot="10800000" flipH="1">
            <a:off x="3363131" y="-81230"/>
            <a:ext cx="2800232" cy="1123659"/>
          </a:xfrm>
          <a:custGeom>
            <a:avLst/>
            <a:gdLst/>
            <a:ahLst/>
            <a:cxnLst/>
            <a:rect l="l" t="t" r="r" b="b"/>
            <a:pathLst>
              <a:path w="36850" h="13133" extrusionOk="0">
                <a:moveTo>
                  <a:pt x="14044" y="0"/>
                </a:moveTo>
                <a:cubicBezTo>
                  <a:pt x="12205" y="0"/>
                  <a:pt x="10289" y="657"/>
                  <a:pt x="8668" y="1584"/>
                </a:cubicBezTo>
                <a:cubicBezTo>
                  <a:pt x="4371" y="4041"/>
                  <a:pt x="1189" y="8337"/>
                  <a:pt x="0" y="13133"/>
                </a:cubicBezTo>
                <a:lnTo>
                  <a:pt x="36850" y="13133"/>
                </a:lnTo>
                <a:cubicBezTo>
                  <a:pt x="36845" y="12656"/>
                  <a:pt x="36812" y="12180"/>
                  <a:pt x="36680" y="11722"/>
                </a:cubicBezTo>
                <a:cubicBezTo>
                  <a:pt x="36001" y="9374"/>
                  <a:pt x="33171" y="8431"/>
                  <a:pt x="30733" y="8327"/>
                </a:cubicBezTo>
                <a:cubicBezTo>
                  <a:pt x="28290" y="8224"/>
                  <a:pt x="25678" y="8553"/>
                  <a:pt x="23555" y="7341"/>
                </a:cubicBezTo>
                <a:cubicBezTo>
                  <a:pt x="20919" y="5837"/>
                  <a:pt x="19882" y="2400"/>
                  <a:pt x="17278" y="843"/>
                </a:cubicBezTo>
                <a:cubicBezTo>
                  <a:pt x="16288" y="251"/>
                  <a:pt x="15181" y="0"/>
                  <a:pt x="14044" y="0"/>
                </a:cubicBezTo>
                <a:close/>
              </a:path>
            </a:pathLst>
          </a:custGeom>
          <a:solidFill>
            <a:srgbClr val="FCC01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25"/>
          <p:cNvSpPr/>
          <p:nvPr/>
        </p:nvSpPr>
        <p:spPr>
          <a:xfrm rot="10800000" flipH="1">
            <a:off x="7314957" y="222473"/>
            <a:ext cx="1969585" cy="4936898"/>
          </a:xfrm>
          <a:custGeom>
            <a:avLst/>
            <a:gdLst/>
            <a:ahLst/>
            <a:cxnLst/>
            <a:rect l="l" t="t" r="r" b="b"/>
            <a:pathLst>
              <a:path w="25919" h="57701" extrusionOk="0">
                <a:moveTo>
                  <a:pt x="10540" y="1"/>
                </a:moveTo>
                <a:cubicBezTo>
                  <a:pt x="6348" y="2100"/>
                  <a:pt x="2594" y="5298"/>
                  <a:pt x="1335" y="9734"/>
                </a:cubicBezTo>
                <a:cubicBezTo>
                  <a:pt x="245" y="13573"/>
                  <a:pt x="1212" y="17713"/>
                  <a:pt x="2811" y="21374"/>
                </a:cubicBezTo>
                <a:cubicBezTo>
                  <a:pt x="4404" y="25028"/>
                  <a:pt x="6616" y="28391"/>
                  <a:pt x="8182" y="32059"/>
                </a:cubicBezTo>
                <a:cubicBezTo>
                  <a:pt x="9748" y="35728"/>
                  <a:pt x="10653" y="39897"/>
                  <a:pt x="9474" y="43708"/>
                </a:cubicBezTo>
                <a:cubicBezTo>
                  <a:pt x="8640" y="46400"/>
                  <a:pt x="6842" y="48688"/>
                  <a:pt x="4938" y="50772"/>
                </a:cubicBezTo>
                <a:cubicBezTo>
                  <a:pt x="3255" y="52612"/>
                  <a:pt x="1453" y="54366"/>
                  <a:pt x="1" y="56384"/>
                </a:cubicBezTo>
                <a:cubicBezTo>
                  <a:pt x="2642" y="57263"/>
                  <a:pt x="5429" y="57701"/>
                  <a:pt x="8215" y="57701"/>
                </a:cubicBezTo>
                <a:cubicBezTo>
                  <a:pt x="12497" y="57701"/>
                  <a:pt x="16780" y="56668"/>
                  <a:pt x="20543" y="54620"/>
                </a:cubicBezTo>
                <a:cubicBezTo>
                  <a:pt x="22504" y="53554"/>
                  <a:pt x="24311" y="52224"/>
                  <a:pt x="25919" y="50683"/>
                </a:cubicBezTo>
                <a:lnTo>
                  <a:pt x="259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25"/>
          <p:cNvSpPr/>
          <p:nvPr/>
        </p:nvSpPr>
        <p:spPr>
          <a:xfrm rot="10800000" flipH="1">
            <a:off x="2493374" y="-81232"/>
            <a:ext cx="3958471" cy="1281175"/>
          </a:xfrm>
          <a:custGeom>
            <a:avLst/>
            <a:gdLst/>
            <a:ahLst/>
            <a:cxnLst/>
            <a:rect l="l" t="t" r="r" b="b"/>
            <a:pathLst>
              <a:path w="52092" h="14974" extrusionOk="0">
                <a:moveTo>
                  <a:pt x="10073" y="5769"/>
                </a:moveTo>
                <a:cubicBezTo>
                  <a:pt x="7479" y="5769"/>
                  <a:pt x="4891" y="6731"/>
                  <a:pt x="3028" y="8466"/>
                </a:cubicBezTo>
                <a:cubicBezTo>
                  <a:pt x="1213" y="10159"/>
                  <a:pt x="137" y="12540"/>
                  <a:pt x="0" y="14974"/>
                </a:cubicBezTo>
                <a:lnTo>
                  <a:pt x="11446" y="14974"/>
                </a:lnTo>
                <a:cubicBezTo>
                  <a:pt x="12158" y="12102"/>
                  <a:pt x="13582" y="9408"/>
                  <a:pt x="15534" y="7183"/>
                </a:cubicBezTo>
                <a:cubicBezTo>
                  <a:pt x="14502" y="6711"/>
                  <a:pt x="13450" y="6278"/>
                  <a:pt x="12337" y="6023"/>
                </a:cubicBezTo>
                <a:cubicBezTo>
                  <a:pt x="11597" y="5853"/>
                  <a:pt x="10833" y="5769"/>
                  <a:pt x="10073" y="5769"/>
                </a:cubicBezTo>
                <a:close/>
                <a:moveTo>
                  <a:pt x="45074" y="1"/>
                </a:moveTo>
                <a:cubicBezTo>
                  <a:pt x="43566" y="1"/>
                  <a:pt x="41995" y="486"/>
                  <a:pt x="40619" y="1128"/>
                </a:cubicBezTo>
                <a:cubicBezTo>
                  <a:pt x="37595" y="2533"/>
                  <a:pt x="34973" y="4604"/>
                  <a:pt x="32144" y="6344"/>
                </a:cubicBezTo>
                <a:cubicBezTo>
                  <a:pt x="32964" y="7452"/>
                  <a:pt x="33822" y="8509"/>
                  <a:pt x="35001" y="9182"/>
                </a:cubicBezTo>
                <a:cubicBezTo>
                  <a:pt x="37124" y="10394"/>
                  <a:pt x="39736" y="10065"/>
                  <a:pt x="42179" y="10168"/>
                </a:cubicBezTo>
                <a:cubicBezTo>
                  <a:pt x="44617" y="10272"/>
                  <a:pt x="47447" y="11215"/>
                  <a:pt x="48126" y="13563"/>
                </a:cubicBezTo>
                <a:cubicBezTo>
                  <a:pt x="48258" y="14021"/>
                  <a:pt x="48291" y="14497"/>
                  <a:pt x="48296" y="14974"/>
                </a:cubicBezTo>
                <a:lnTo>
                  <a:pt x="51884" y="14974"/>
                </a:lnTo>
                <a:cubicBezTo>
                  <a:pt x="52092" y="11470"/>
                  <a:pt x="51993" y="7956"/>
                  <a:pt x="50790" y="4670"/>
                </a:cubicBezTo>
                <a:cubicBezTo>
                  <a:pt x="50211" y="3085"/>
                  <a:pt x="49299" y="1505"/>
                  <a:pt x="47791" y="661"/>
                </a:cubicBezTo>
                <a:cubicBezTo>
                  <a:pt x="46951" y="194"/>
                  <a:pt x="46027" y="1"/>
                  <a:pt x="45074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25"/>
          <p:cNvSpPr/>
          <p:nvPr/>
        </p:nvSpPr>
        <p:spPr>
          <a:xfrm rot="10800000" flipH="1">
            <a:off x="3363131" y="-81227"/>
            <a:ext cx="2800232" cy="738468"/>
          </a:xfrm>
          <a:custGeom>
            <a:avLst/>
            <a:gdLst/>
            <a:ahLst/>
            <a:cxnLst/>
            <a:rect l="l" t="t" r="r" b="b"/>
            <a:pathLst>
              <a:path w="36850" h="8631" extrusionOk="0">
                <a:moveTo>
                  <a:pt x="20698" y="1"/>
                </a:moveTo>
                <a:cubicBezTo>
                  <a:pt x="20434" y="166"/>
                  <a:pt x="20169" y="321"/>
                  <a:pt x="19905" y="477"/>
                </a:cubicBezTo>
                <a:cubicBezTo>
                  <a:pt x="17354" y="1968"/>
                  <a:pt x="14431" y="3137"/>
                  <a:pt x="11488" y="3137"/>
                </a:cubicBezTo>
                <a:cubicBezTo>
                  <a:pt x="10814" y="3137"/>
                  <a:pt x="10134" y="3076"/>
                  <a:pt x="9460" y="2943"/>
                </a:cubicBezTo>
                <a:cubicBezTo>
                  <a:pt x="7564" y="2566"/>
                  <a:pt x="5847" y="1642"/>
                  <a:pt x="4088" y="840"/>
                </a:cubicBezTo>
                <a:cubicBezTo>
                  <a:pt x="2136" y="3065"/>
                  <a:pt x="712" y="5759"/>
                  <a:pt x="0" y="8631"/>
                </a:cubicBezTo>
                <a:lnTo>
                  <a:pt x="36850" y="8631"/>
                </a:lnTo>
                <a:cubicBezTo>
                  <a:pt x="36845" y="8154"/>
                  <a:pt x="36812" y="7678"/>
                  <a:pt x="36680" y="7220"/>
                </a:cubicBezTo>
                <a:cubicBezTo>
                  <a:pt x="36001" y="4872"/>
                  <a:pt x="33171" y="3929"/>
                  <a:pt x="30733" y="3825"/>
                </a:cubicBezTo>
                <a:cubicBezTo>
                  <a:pt x="28290" y="3722"/>
                  <a:pt x="25678" y="4051"/>
                  <a:pt x="23555" y="2839"/>
                </a:cubicBezTo>
                <a:cubicBezTo>
                  <a:pt x="22376" y="2166"/>
                  <a:pt x="21518" y="1109"/>
                  <a:pt x="20698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25"/>
          <p:cNvSpPr/>
          <p:nvPr/>
        </p:nvSpPr>
        <p:spPr>
          <a:xfrm rot="10800000" flipH="1">
            <a:off x="6530534" y="703175"/>
            <a:ext cx="1115229" cy="1401387"/>
          </a:xfrm>
          <a:custGeom>
            <a:avLst/>
            <a:gdLst/>
            <a:ahLst/>
            <a:cxnLst/>
            <a:rect l="l" t="t" r="r" b="b"/>
            <a:pathLst>
              <a:path w="14676" h="16379" extrusionOk="0">
                <a:moveTo>
                  <a:pt x="7560" y="1"/>
                </a:moveTo>
                <a:cubicBezTo>
                  <a:pt x="3283" y="1"/>
                  <a:pt x="0" y="8178"/>
                  <a:pt x="2476" y="12988"/>
                </a:cubicBezTo>
                <a:cubicBezTo>
                  <a:pt x="3703" y="15375"/>
                  <a:pt x="6008" y="16379"/>
                  <a:pt x="8201" y="16379"/>
                </a:cubicBezTo>
                <a:cubicBezTo>
                  <a:pt x="10559" y="16379"/>
                  <a:pt x="12790" y="15223"/>
                  <a:pt x="13430" y="13366"/>
                </a:cubicBezTo>
                <a:cubicBezTo>
                  <a:pt x="14675" y="9777"/>
                  <a:pt x="13214" y="571"/>
                  <a:pt x="7908" y="20"/>
                </a:cubicBezTo>
                <a:cubicBezTo>
                  <a:pt x="7791" y="5"/>
                  <a:pt x="7677" y="1"/>
                  <a:pt x="7560" y="1"/>
                </a:cubicBezTo>
                <a:close/>
              </a:path>
            </a:pathLst>
          </a:custGeom>
          <a:solidFill>
            <a:srgbClr val="F9AD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1" name="Google Shape;13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9400" y="2457450"/>
            <a:ext cx="5587997" cy="3143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5374" y="-152400"/>
            <a:ext cx="4467226" cy="251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18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0000" y="363275"/>
            <a:ext cx="806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0000" y="1152475"/>
            <a:ext cx="806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77" r:id="rId3"/>
    <p:sldLayoutId id="214748367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microsoft.com/office/2007/relationships/hdphoto" Target="../media/hdphoto1.wdp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mailto:ditpenjamu@uny.ac.id" TargetMode="Externa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6354;p62">
            <a:extLst>
              <a:ext uri="{FF2B5EF4-FFF2-40B4-BE49-F238E27FC236}">
                <a16:creationId xmlns:a16="http://schemas.microsoft.com/office/drawing/2014/main" id="{D1A5700A-AEAE-4B43-9E89-08841EF2A222}"/>
              </a:ext>
            </a:extLst>
          </p:cNvPr>
          <p:cNvSpPr/>
          <p:nvPr/>
        </p:nvSpPr>
        <p:spPr>
          <a:xfrm>
            <a:off x="6341613" y="4343781"/>
            <a:ext cx="732955" cy="565822"/>
          </a:xfrm>
          <a:custGeom>
            <a:avLst/>
            <a:gdLst/>
            <a:ahLst/>
            <a:cxnLst/>
            <a:rect l="l" t="t" r="r" b="b"/>
            <a:pathLst>
              <a:path w="2079" h="1827" extrusionOk="0">
                <a:moveTo>
                  <a:pt x="1037" y="0"/>
                </a:moveTo>
                <a:cubicBezTo>
                  <a:pt x="780" y="0"/>
                  <a:pt x="535" y="110"/>
                  <a:pt x="326" y="298"/>
                </a:cubicBezTo>
                <a:cubicBezTo>
                  <a:pt x="174" y="434"/>
                  <a:pt x="0" y="590"/>
                  <a:pt x="0" y="797"/>
                </a:cubicBezTo>
                <a:cubicBezTo>
                  <a:pt x="0" y="1003"/>
                  <a:pt x="136" y="1188"/>
                  <a:pt x="277" y="1328"/>
                </a:cubicBezTo>
                <a:cubicBezTo>
                  <a:pt x="525" y="1587"/>
                  <a:pt x="915" y="1827"/>
                  <a:pt x="1262" y="1827"/>
                </a:cubicBezTo>
                <a:cubicBezTo>
                  <a:pt x="1491" y="1827"/>
                  <a:pt x="1701" y="1722"/>
                  <a:pt x="1839" y="1448"/>
                </a:cubicBezTo>
                <a:cubicBezTo>
                  <a:pt x="2078" y="966"/>
                  <a:pt x="1975" y="364"/>
                  <a:pt x="1476" y="108"/>
                </a:cubicBezTo>
                <a:cubicBezTo>
                  <a:pt x="1329" y="34"/>
                  <a:pt x="1181" y="0"/>
                  <a:pt x="1037" y="0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Google Shape;491;p33">
            <a:extLst>
              <a:ext uri="{FF2B5EF4-FFF2-40B4-BE49-F238E27FC236}">
                <a16:creationId xmlns:a16="http://schemas.microsoft.com/office/drawing/2014/main" id="{15F40933-AB89-4287-8B19-5D5B3633EAF3}"/>
              </a:ext>
            </a:extLst>
          </p:cNvPr>
          <p:cNvSpPr txBox="1">
            <a:spLocks/>
          </p:cNvSpPr>
          <p:nvPr/>
        </p:nvSpPr>
        <p:spPr>
          <a:xfrm>
            <a:off x="175068" y="1782725"/>
            <a:ext cx="5285931" cy="111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5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1200" dirty="0">
                <a:solidFill>
                  <a:srgbClr val="FFAB40"/>
                </a:solidFill>
              </a:rPr>
              <a:t>PELATIHAN DAN SERTIFIKASI AUDITOR AUDIT MUTU INTERNAL</a:t>
            </a:r>
          </a:p>
          <a:p>
            <a:r>
              <a:rPr lang="en-ID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M05. PERENCANAAN AMI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114A6B-B24F-4251-9C9C-2A0DBEA58745}"/>
              </a:ext>
            </a:extLst>
          </p:cNvPr>
          <p:cNvCxnSpPr>
            <a:cxnSpLocks/>
          </p:cNvCxnSpPr>
          <p:nvPr/>
        </p:nvCxnSpPr>
        <p:spPr>
          <a:xfrm>
            <a:off x="467137" y="2895394"/>
            <a:ext cx="4104863" cy="0"/>
          </a:xfrm>
          <a:prstGeom prst="line">
            <a:avLst/>
          </a:prstGeom>
          <a:ln>
            <a:solidFill>
              <a:srgbClr val="FFAB4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LAMBANG UNIVERSITAS | Universitas Negeri Yogyakarta">
            <a:extLst>
              <a:ext uri="{FF2B5EF4-FFF2-40B4-BE49-F238E27FC236}">
                <a16:creationId xmlns:a16="http://schemas.microsoft.com/office/drawing/2014/main" id="{29AB1FC8-FE3E-BE8B-C8B4-F527444F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827" y="1009190"/>
            <a:ext cx="728175" cy="74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A49F2-1671-86CB-6F15-4ADA0111E874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2BCDD9-D6AD-E44C-3558-67E0C3D30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82" y="1381478"/>
            <a:ext cx="3357618" cy="2815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Google Shape;492;p33">
            <a:extLst>
              <a:ext uri="{FF2B5EF4-FFF2-40B4-BE49-F238E27FC236}">
                <a16:creationId xmlns:a16="http://schemas.microsoft.com/office/drawing/2014/main" id="{F3FFBC1B-5D69-AA0D-CA43-FC09074DADFD}"/>
              </a:ext>
            </a:extLst>
          </p:cNvPr>
          <p:cNvSpPr txBox="1">
            <a:spLocks/>
          </p:cNvSpPr>
          <p:nvPr/>
        </p:nvSpPr>
        <p:spPr>
          <a:xfrm>
            <a:off x="758744" y="2932363"/>
            <a:ext cx="3872285" cy="7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ID" sz="1200" dirty="0"/>
              <a:t>DIREKTORAT PENJAMINAN MUTU</a:t>
            </a:r>
          </a:p>
          <a:p>
            <a:pPr marL="0" indent="0">
              <a:lnSpc>
                <a:spcPct val="150000"/>
              </a:lnSpc>
            </a:pPr>
            <a:r>
              <a:rPr lang="en-ID" sz="1200" dirty="0"/>
              <a:t>Universitas Negeri Yogyakarta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78A067-2788-19F8-ADF9-76226661FD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0" y="277271"/>
            <a:ext cx="1517489" cy="677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7C89BF-41A1-81C5-A8CB-E394E49A8C4A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A4CEAD37-2027-91D9-6F29-D3FF421CB39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11042" y="589582"/>
            <a:ext cx="4950143" cy="329738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000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SIKLUS </a:t>
            </a:r>
            <a:r>
              <a:rPr sz="2000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 </a:t>
            </a:r>
            <a:r>
              <a:rPr sz="20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000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B02B23F6-C961-4663-9A05-EA5E12F11AF6}"/>
              </a:ext>
            </a:extLst>
          </p:cNvPr>
          <p:cNvSpPr/>
          <p:nvPr/>
        </p:nvSpPr>
        <p:spPr>
          <a:xfrm>
            <a:off x="4247678" y="1578850"/>
            <a:ext cx="911066" cy="342900"/>
          </a:xfrm>
          <a:custGeom>
            <a:avLst/>
            <a:gdLst/>
            <a:ahLst/>
            <a:cxnLst/>
            <a:rect l="l" t="t" r="r" b="b"/>
            <a:pathLst>
              <a:path w="1214754" h="457200">
                <a:moveTo>
                  <a:pt x="986027" y="0"/>
                </a:moveTo>
                <a:lnTo>
                  <a:pt x="986027" y="114300"/>
                </a:lnTo>
                <a:lnTo>
                  <a:pt x="0" y="114300"/>
                </a:lnTo>
                <a:lnTo>
                  <a:pt x="0" y="342900"/>
                </a:lnTo>
                <a:lnTo>
                  <a:pt x="986027" y="342900"/>
                </a:lnTo>
                <a:lnTo>
                  <a:pt x="986027" y="457200"/>
                </a:lnTo>
                <a:lnTo>
                  <a:pt x="1214627" y="228600"/>
                </a:lnTo>
                <a:lnTo>
                  <a:pt x="986027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2402F607-C508-91C3-F9BF-1E2ECD7E6FD1}"/>
              </a:ext>
            </a:extLst>
          </p:cNvPr>
          <p:cNvSpPr/>
          <p:nvPr/>
        </p:nvSpPr>
        <p:spPr>
          <a:xfrm>
            <a:off x="4247678" y="1578850"/>
            <a:ext cx="911066" cy="342900"/>
          </a:xfrm>
          <a:custGeom>
            <a:avLst/>
            <a:gdLst/>
            <a:ahLst/>
            <a:cxnLst/>
            <a:rect l="l" t="t" r="r" b="b"/>
            <a:pathLst>
              <a:path w="1214754" h="457200">
                <a:moveTo>
                  <a:pt x="0" y="114300"/>
                </a:moveTo>
                <a:lnTo>
                  <a:pt x="986027" y="114300"/>
                </a:lnTo>
                <a:lnTo>
                  <a:pt x="986027" y="0"/>
                </a:lnTo>
                <a:lnTo>
                  <a:pt x="1214627" y="228600"/>
                </a:lnTo>
                <a:lnTo>
                  <a:pt x="986027" y="457200"/>
                </a:lnTo>
                <a:lnTo>
                  <a:pt x="986027" y="342900"/>
                </a:lnTo>
                <a:lnTo>
                  <a:pt x="0" y="342900"/>
                </a:lnTo>
                <a:lnTo>
                  <a:pt x="0" y="114300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95D13475-3D83-670B-8386-EBD3A15EDC7F}"/>
              </a:ext>
            </a:extLst>
          </p:cNvPr>
          <p:cNvSpPr/>
          <p:nvPr/>
        </p:nvSpPr>
        <p:spPr>
          <a:xfrm>
            <a:off x="1961678" y="1521700"/>
            <a:ext cx="1943100" cy="457200"/>
          </a:xfrm>
          <a:custGeom>
            <a:avLst/>
            <a:gdLst/>
            <a:ahLst/>
            <a:cxnLst/>
            <a:rect l="l" t="t" r="r" b="b"/>
            <a:pathLst>
              <a:path w="2590800" h="609600">
                <a:moveTo>
                  <a:pt x="2489200" y="0"/>
                </a:moveTo>
                <a:lnTo>
                  <a:pt x="101600" y="0"/>
                </a:lnTo>
                <a:lnTo>
                  <a:pt x="62054" y="7981"/>
                </a:lnTo>
                <a:lnTo>
                  <a:pt x="29759" y="29749"/>
                </a:lnTo>
                <a:lnTo>
                  <a:pt x="7984" y="62043"/>
                </a:lnTo>
                <a:lnTo>
                  <a:pt x="0" y="101600"/>
                </a:lnTo>
                <a:lnTo>
                  <a:pt x="0" y="508000"/>
                </a:lnTo>
                <a:lnTo>
                  <a:pt x="7984" y="547556"/>
                </a:lnTo>
                <a:lnTo>
                  <a:pt x="29759" y="579850"/>
                </a:lnTo>
                <a:lnTo>
                  <a:pt x="62054" y="601618"/>
                </a:lnTo>
                <a:lnTo>
                  <a:pt x="101600" y="609600"/>
                </a:lnTo>
                <a:lnTo>
                  <a:pt x="2489200" y="609600"/>
                </a:lnTo>
                <a:lnTo>
                  <a:pt x="2528756" y="601618"/>
                </a:lnTo>
                <a:lnTo>
                  <a:pt x="2561050" y="579850"/>
                </a:lnTo>
                <a:lnTo>
                  <a:pt x="2582818" y="547556"/>
                </a:lnTo>
                <a:lnTo>
                  <a:pt x="2590800" y="508000"/>
                </a:lnTo>
                <a:lnTo>
                  <a:pt x="2590800" y="101600"/>
                </a:lnTo>
                <a:lnTo>
                  <a:pt x="2582818" y="62043"/>
                </a:lnTo>
                <a:lnTo>
                  <a:pt x="2561050" y="29749"/>
                </a:lnTo>
                <a:lnTo>
                  <a:pt x="2528756" y="7981"/>
                </a:lnTo>
                <a:lnTo>
                  <a:pt x="2489200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70321A9C-1A10-DF0C-C42B-DBCBD84DF60F}"/>
              </a:ext>
            </a:extLst>
          </p:cNvPr>
          <p:cNvSpPr/>
          <p:nvPr/>
        </p:nvSpPr>
        <p:spPr>
          <a:xfrm>
            <a:off x="1961678" y="1521700"/>
            <a:ext cx="1943100" cy="457200"/>
          </a:xfrm>
          <a:custGeom>
            <a:avLst/>
            <a:gdLst/>
            <a:ahLst/>
            <a:cxnLst/>
            <a:rect l="l" t="t" r="r" b="b"/>
            <a:pathLst>
              <a:path w="2590800" h="609600">
                <a:moveTo>
                  <a:pt x="0" y="101600"/>
                </a:moveTo>
                <a:lnTo>
                  <a:pt x="7984" y="62043"/>
                </a:lnTo>
                <a:lnTo>
                  <a:pt x="29759" y="29749"/>
                </a:lnTo>
                <a:lnTo>
                  <a:pt x="62054" y="7981"/>
                </a:lnTo>
                <a:lnTo>
                  <a:pt x="101600" y="0"/>
                </a:lnTo>
                <a:lnTo>
                  <a:pt x="2489200" y="0"/>
                </a:lnTo>
                <a:lnTo>
                  <a:pt x="2528756" y="7981"/>
                </a:lnTo>
                <a:lnTo>
                  <a:pt x="2561050" y="29749"/>
                </a:lnTo>
                <a:lnTo>
                  <a:pt x="2582818" y="62043"/>
                </a:lnTo>
                <a:lnTo>
                  <a:pt x="2590800" y="101600"/>
                </a:lnTo>
                <a:lnTo>
                  <a:pt x="2590800" y="508000"/>
                </a:lnTo>
                <a:lnTo>
                  <a:pt x="2582818" y="547556"/>
                </a:lnTo>
                <a:lnTo>
                  <a:pt x="2561050" y="579850"/>
                </a:lnTo>
                <a:lnTo>
                  <a:pt x="2528756" y="601618"/>
                </a:lnTo>
                <a:lnTo>
                  <a:pt x="2489200" y="609600"/>
                </a:lnTo>
                <a:lnTo>
                  <a:pt x="101600" y="609600"/>
                </a:lnTo>
                <a:lnTo>
                  <a:pt x="62054" y="601618"/>
                </a:lnTo>
                <a:lnTo>
                  <a:pt x="29759" y="579850"/>
                </a:lnTo>
                <a:lnTo>
                  <a:pt x="7984" y="547556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5908">
            <a:solidFill>
              <a:srgbClr val="8B3836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FC59AE2F-18B0-A6FB-8DBE-031E4C7AA1F5}"/>
              </a:ext>
            </a:extLst>
          </p:cNvPr>
          <p:cNvSpPr/>
          <p:nvPr/>
        </p:nvSpPr>
        <p:spPr>
          <a:xfrm>
            <a:off x="5333528" y="1521700"/>
            <a:ext cx="2057400" cy="457200"/>
          </a:xfrm>
          <a:custGeom>
            <a:avLst/>
            <a:gdLst/>
            <a:ahLst/>
            <a:cxnLst/>
            <a:rect l="l" t="t" r="r" b="b"/>
            <a:pathLst>
              <a:path w="2743200" h="609600">
                <a:moveTo>
                  <a:pt x="2641599" y="0"/>
                </a:moveTo>
                <a:lnTo>
                  <a:pt x="101600" y="0"/>
                </a:lnTo>
                <a:lnTo>
                  <a:pt x="62043" y="7981"/>
                </a:lnTo>
                <a:lnTo>
                  <a:pt x="29749" y="29749"/>
                </a:lnTo>
                <a:lnTo>
                  <a:pt x="7981" y="62043"/>
                </a:lnTo>
                <a:lnTo>
                  <a:pt x="0" y="101600"/>
                </a:lnTo>
                <a:lnTo>
                  <a:pt x="0" y="508000"/>
                </a:lnTo>
                <a:lnTo>
                  <a:pt x="7981" y="547556"/>
                </a:lnTo>
                <a:lnTo>
                  <a:pt x="29749" y="579850"/>
                </a:lnTo>
                <a:lnTo>
                  <a:pt x="62043" y="601618"/>
                </a:lnTo>
                <a:lnTo>
                  <a:pt x="101600" y="609600"/>
                </a:lnTo>
                <a:lnTo>
                  <a:pt x="2641599" y="609600"/>
                </a:lnTo>
                <a:lnTo>
                  <a:pt x="2681156" y="601618"/>
                </a:lnTo>
                <a:lnTo>
                  <a:pt x="2713450" y="579850"/>
                </a:lnTo>
                <a:lnTo>
                  <a:pt x="2735218" y="547556"/>
                </a:lnTo>
                <a:lnTo>
                  <a:pt x="2743199" y="508000"/>
                </a:lnTo>
                <a:lnTo>
                  <a:pt x="2743199" y="101600"/>
                </a:lnTo>
                <a:lnTo>
                  <a:pt x="2735218" y="62043"/>
                </a:lnTo>
                <a:lnTo>
                  <a:pt x="2713450" y="29749"/>
                </a:lnTo>
                <a:lnTo>
                  <a:pt x="2681156" y="7981"/>
                </a:lnTo>
                <a:lnTo>
                  <a:pt x="264159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B7118DBA-F56F-555E-F975-4F97F1C9E251}"/>
              </a:ext>
            </a:extLst>
          </p:cNvPr>
          <p:cNvSpPr/>
          <p:nvPr/>
        </p:nvSpPr>
        <p:spPr>
          <a:xfrm>
            <a:off x="5333528" y="1521700"/>
            <a:ext cx="2057400" cy="457200"/>
          </a:xfrm>
          <a:custGeom>
            <a:avLst/>
            <a:gdLst/>
            <a:ahLst/>
            <a:cxnLst/>
            <a:rect l="l" t="t" r="r" b="b"/>
            <a:pathLst>
              <a:path w="2743200" h="609600">
                <a:moveTo>
                  <a:pt x="0" y="101600"/>
                </a:moveTo>
                <a:lnTo>
                  <a:pt x="7981" y="62043"/>
                </a:lnTo>
                <a:lnTo>
                  <a:pt x="29749" y="29749"/>
                </a:lnTo>
                <a:lnTo>
                  <a:pt x="62043" y="7981"/>
                </a:lnTo>
                <a:lnTo>
                  <a:pt x="101600" y="0"/>
                </a:lnTo>
                <a:lnTo>
                  <a:pt x="2641599" y="0"/>
                </a:lnTo>
                <a:lnTo>
                  <a:pt x="2681156" y="7981"/>
                </a:lnTo>
                <a:lnTo>
                  <a:pt x="2713450" y="29749"/>
                </a:lnTo>
                <a:lnTo>
                  <a:pt x="2735218" y="62043"/>
                </a:lnTo>
                <a:lnTo>
                  <a:pt x="2743199" y="101600"/>
                </a:lnTo>
                <a:lnTo>
                  <a:pt x="2743199" y="508000"/>
                </a:lnTo>
                <a:lnTo>
                  <a:pt x="2735218" y="547556"/>
                </a:lnTo>
                <a:lnTo>
                  <a:pt x="2713450" y="579850"/>
                </a:lnTo>
                <a:lnTo>
                  <a:pt x="2681156" y="601618"/>
                </a:lnTo>
                <a:lnTo>
                  <a:pt x="2641599" y="609600"/>
                </a:lnTo>
                <a:lnTo>
                  <a:pt x="101600" y="609600"/>
                </a:lnTo>
                <a:lnTo>
                  <a:pt x="62043" y="601618"/>
                </a:lnTo>
                <a:lnTo>
                  <a:pt x="29749" y="579850"/>
                </a:lnTo>
                <a:lnTo>
                  <a:pt x="7981" y="547556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5908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6E39494F-A8A5-44E5-D3D0-A64C724351AC}"/>
              </a:ext>
            </a:extLst>
          </p:cNvPr>
          <p:cNvSpPr txBox="1"/>
          <p:nvPr/>
        </p:nvSpPr>
        <p:spPr>
          <a:xfrm>
            <a:off x="2257715" y="1588661"/>
            <a:ext cx="4993957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  <a:tabLst>
                <a:tab pos="3226118" algn="l"/>
              </a:tabLst>
            </a:pP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Kebijakan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AMI	</a:t>
            </a: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Penentuan</a:t>
            </a:r>
            <a:r>
              <a:rPr sz="1800" spc="-4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4" dirty="0">
                <a:solidFill>
                  <a:srgbClr val="FFFFFF"/>
                </a:solidFill>
                <a:latin typeface="Calibri"/>
                <a:cs typeface="Calibri"/>
              </a:rPr>
              <a:t>Auditor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D1FF2141-8DE1-8A3B-DBA3-6E62E63B45B6}"/>
              </a:ext>
            </a:extLst>
          </p:cNvPr>
          <p:cNvSpPr/>
          <p:nvPr/>
        </p:nvSpPr>
        <p:spPr>
          <a:xfrm>
            <a:off x="1961678" y="2607550"/>
            <a:ext cx="1943100" cy="571500"/>
          </a:xfrm>
          <a:custGeom>
            <a:avLst/>
            <a:gdLst/>
            <a:ahLst/>
            <a:cxnLst/>
            <a:rect l="l" t="t" r="r" b="b"/>
            <a:pathLst>
              <a:path w="2590800" h="762000">
                <a:moveTo>
                  <a:pt x="2463800" y="0"/>
                </a:moveTo>
                <a:lnTo>
                  <a:pt x="127000" y="0"/>
                </a:lnTo>
                <a:lnTo>
                  <a:pt x="77565" y="9985"/>
                </a:lnTo>
                <a:lnTo>
                  <a:pt x="37196" y="37211"/>
                </a:lnTo>
                <a:lnTo>
                  <a:pt x="9980" y="77581"/>
                </a:lnTo>
                <a:lnTo>
                  <a:pt x="0" y="127000"/>
                </a:lnTo>
                <a:lnTo>
                  <a:pt x="0" y="635000"/>
                </a:lnTo>
                <a:lnTo>
                  <a:pt x="9980" y="684418"/>
                </a:lnTo>
                <a:lnTo>
                  <a:pt x="37196" y="724789"/>
                </a:lnTo>
                <a:lnTo>
                  <a:pt x="77565" y="752014"/>
                </a:lnTo>
                <a:lnTo>
                  <a:pt x="127000" y="762000"/>
                </a:lnTo>
                <a:lnTo>
                  <a:pt x="2463800" y="762000"/>
                </a:lnTo>
                <a:lnTo>
                  <a:pt x="2513218" y="752014"/>
                </a:lnTo>
                <a:lnTo>
                  <a:pt x="2553589" y="724789"/>
                </a:lnTo>
                <a:lnTo>
                  <a:pt x="2580814" y="684418"/>
                </a:lnTo>
                <a:lnTo>
                  <a:pt x="2590800" y="635000"/>
                </a:lnTo>
                <a:lnTo>
                  <a:pt x="2590800" y="127000"/>
                </a:lnTo>
                <a:lnTo>
                  <a:pt x="2580814" y="77581"/>
                </a:lnTo>
                <a:lnTo>
                  <a:pt x="2553589" y="37211"/>
                </a:lnTo>
                <a:lnTo>
                  <a:pt x="2513218" y="9985"/>
                </a:lnTo>
                <a:lnTo>
                  <a:pt x="2463800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AA198727-FBDA-3C69-26C2-CD79FE00D718}"/>
              </a:ext>
            </a:extLst>
          </p:cNvPr>
          <p:cNvSpPr/>
          <p:nvPr/>
        </p:nvSpPr>
        <p:spPr>
          <a:xfrm>
            <a:off x="1961678" y="2607550"/>
            <a:ext cx="1943100" cy="571500"/>
          </a:xfrm>
          <a:custGeom>
            <a:avLst/>
            <a:gdLst/>
            <a:ahLst/>
            <a:cxnLst/>
            <a:rect l="l" t="t" r="r" b="b"/>
            <a:pathLst>
              <a:path w="2590800" h="762000">
                <a:moveTo>
                  <a:pt x="0" y="127000"/>
                </a:moveTo>
                <a:lnTo>
                  <a:pt x="9980" y="77581"/>
                </a:lnTo>
                <a:lnTo>
                  <a:pt x="37196" y="37210"/>
                </a:lnTo>
                <a:lnTo>
                  <a:pt x="77565" y="9985"/>
                </a:lnTo>
                <a:lnTo>
                  <a:pt x="127000" y="0"/>
                </a:lnTo>
                <a:lnTo>
                  <a:pt x="2463800" y="0"/>
                </a:lnTo>
                <a:lnTo>
                  <a:pt x="2513218" y="9985"/>
                </a:lnTo>
                <a:lnTo>
                  <a:pt x="2553589" y="37211"/>
                </a:lnTo>
                <a:lnTo>
                  <a:pt x="2580814" y="77581"/>
                </a:lnTo>
                <a:lnTo>
                  <a:pt x="2590800" y="127000"/>
                </a:lnTo>
                <a:lnTo>
                  <a:pt x="2590800" y="635000"/>
                </a:lnTo>
                <a:lnTo>
                  <a:pt x="2580814" y="684418"/>
                </a:lnTo>
                <a:lnTo>
                  <a:pt x="2553589" y="724789"/>
                </a:lnTo>
                <a:lnTo>
                  <a:pt x="2513218" y="752014"/>
                </a:lnTo>
                <a:lnTo>
                  <a:pt x="2463800" y="762000"/>
                </a:lnTo>
                <a:lnTo>
                  <a:pt x="127000" y="762000"/>
                </a:lnTo>
                <a:lnTo>
                  <a:pt x="77565" y="752014"/>
                </a:lnTo>
                <a:lnTo>
                  <a:pt x="37196" y="724788"/>
                </a:lnTo>
                <a:lnTo>
                  <a:pt x="9980" y="684418"/>
                </a:lnTo>
                <a:lnTo>
                  <a:pt x="0" y="635000"/>
                </a:lnTo>
                <a:lnTo>
                  <a:pt x="0" y="127000"/>
                </a:lnTo>
                <a:close/>
              </a:path>
            </a:pathLst>
          </a:custGeom>
          <a:ln w="25908">
            <a:solidFill>
              <a:srgbClr val="8B3836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620A3C69-8E98-1536-75B3-DD576313F4B6}"/>
              </a:ext>
            </a:extLst>
          </p:cNvPr>
          <p:cNvSpPr txBox="1"/>
          <p:nvPr/>
        </p:nvSpPr>
        <p:spPr>
          <a:xfrm>
            <a:off x="2206471" y="2594692"/>
            <a:ext cx="1452086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474821" marR="3810" indent="-465773">
              <a:spcBef>
                <a:spcPts val="75"/>
              </a:spcBef>
            </a:pPr>
            <a:r>
              <a:rPr sz="1800" spc="-11" dirty="0">
                <a:solidFill>
                  <a:srgbClr val="FFFFFF"/>
                </a:solidFill>
                <a:latin typeface="Calibri"/>
                <a:cs typeface="Calibri"/>
              </a:rPr>
              <a:t>Pelaporan</a:t>
            </a:r>
            <a:r>
              <a:rPr sz="1800" spc="-56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4" dirty="0">
                <a:solidFill>
                  <a:srgbClr val="FFFFFF"/>
                </a:solidFill>
                <a:latin typeface="Calibri"/>
                <a:cs typeface="Calibri"/>
              </a:rPr>
              <a:t>Hasil 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Audit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D942AB0-D487-8242-3F85-F5BF40FB86C3}"/>
              </a:ext>
            </a:extLst>
          </p:cNvPr>
          <p:cNvSpPr/>
          <p:nvPr/>
        </p:nvSpPr>
        <p:spPr>
          <a:xfrm>
            <a:off x="1961678" y="3807700"/>
            <a:ext cx="1943100" cy="457200"/>
          </a:xfrm>
          <a:custGeom>
            <a:avLst/>
            <a:gdLst/>
            <a:ahLst/>
            <a:cxnLst/>
            <a:rect l="l" t="t" r="r" b="b"/>
            <a:pathLst>
              <a:path w="2590800" h="609600">
                <a:moveTo>
                  <a:pt x="2489200" y="0"/>
                </a:moveTo>
                <a:lnTo>
                  <a:pt x="101600" y="0"/>
                </a:lnTo>
                <a:lnTo>
                  <a:pt x="62054" y="7981"/>
                </a:lnTo>
                <a:lnTo>
                  <a:pt x="29759" y="29749"/>
                </a:lnTo>
                <a:lnTo>
                  <a:pt x="7984" y="62043"/>
                </a:lnTo>
                <a:lnTo>
                  <a:pt x="0" y="101600"/>
                </a:lnTo>
                <a:lnTo>
                  <a:pt x="0" y="508000"/>
                </a:lnTo>
                <a:lnTo>
                  <a:pt x="7984" y="547545"/>
                </a:lnTo>
                <a:lnTo>
                  <a:pt x="29759" y="579840"/>
                </a:lnTo>
                <a:lnTo>
                  <a:pt x="62054" y="601615"/>
                </a:lnTo>
                <a:lnTo>
                  <a:pt x="101600" y="609600"/>
                </a:lnTo>
                <a:lnTo>
                  <a:pt x="2489200" y="609600"/>
                </a:lnTo>
                <a:lnTo>
                  <a:pt x="2528756" y="601615"/>
                </a:lnTo>
                <a:lnTo>
                  <a:pt x="2561050" y="579840"/>
                </a:lnTo>
                <a:lnTo>
                  <a:pt x="2582818" y="547545"/>
                </a:lnTo>
                <a:lnTo>
                  <a:pt x="2590800" y="508000"/>
                </a:lnTo>
                <a:lnTo>
                  <a:pt x="2590800" y="101600"/>
                </a:lnTo>
                <a:lnTo>
                  <a:pt x="2582818" y="62043"/>
                </a:lnTo>
                <a:lnTo>
                  <a:pt x="2561050" y="29749"/>
                </a:lnTo>
                <a:lnTo>
                  <a:pt x="2528756" y="7981"/>
                </a:lnTo>
                <a:lnTo>
                  <a:pt x="2489200" y="0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576E185F-51A9-FE20-455B-51E0D50C301F}"/>
              </a:ext>
            </a:extLst>
          </p:cNvPr>
          <p:cNvSpPr/>
          <p:nvPr/>
        </p:nvSpPr>
        <p:spPr>
          <a:xfrm>
            <a:off x="1961678" y="3807700"/>
            <a:ext cx="1943100" cy="457200"/>
          </a:xfrm>
          <a:custGeom>
            <a:avLst/>
            <a:gdLst/>
            <a:ahLst/>
            <a:cxnLst/>
            <a:rect l="l" t="t" r="r" b="b"/>
            <a:pathLst>
              <a:path w="2590800" h="609600">
                <a:moveTo>
                  <a:pt x="0" y="101600"/>
                </a:moveTo>
                <a:lnTo>
                  <a:pt x="7984" y="62043"/>
                </a:lnTo>
                <a:lnTo>
                  <a:pt x="29759" y="29749"/>
                </a:lnTo>
                <a:lnTo>
                  <a:pt x="62054" y="7981"/>
                </a:lnTo>
                <a:lnTo>
                  <a:pt x="101600" y="0"/>
                </a:lnTo>
                <a:lnTo>
                  <a:pt x="2489200" y="0"/>
                </a:lnTo>
                <a:lnTo>
                  <a:pt x="2528756" y="7981"/>
                </a:lnTo>
                <a:lnTo>
                  <a:pt x="2561050" y="29749"/>
                </a:lnTo>
                <a:lnTo>
                  <a:pt x="2582818" y="62043"/>
                </a:lnTo>
                <a:lnTo>
                  <a:pt x="2590800" y="101600"/>
                </a:lnTo>
                <a:lnTo>
                  <a:pt x="2590800" y="508000"/>
                </a:lnTo>
                <a:lnTo>
                  <a:pt x="2582818" y="547545"/>
                </a:lnTo>
                <a:lnTo>
                  <a:pt x="2561050" y="579840"/>
                </a:lnTo>
                <a:lnTo>
                  <a:pt x="2528756" y="601615"/>
                </a:lnTo>
                <a:lnTo>
                  <a:pt x="2489200" y="609600"/>
                </a:lnTo>
                <a:lnTo>
                  <a:pt x="101600" y="609600"/>
                </a:lnTo>
                <a:lnTo>
                  <a:pt x="62054" y="601615"/>
                </a:lnTo>
                <a:lnTo>
                  <a:pt x="29759" y="579840"/>
                </a:lnTo>
                <a:lnTo>
                  <a:pt x="7984" y="547545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5908">
            <a:solidFill>
              <a:srgbClr val="8063A1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C4205885-8D19-F8CB-FDF3-0AFED2C74067}"/>
              </a:ext>
            </a:extLst>
          </p:cNvPr>
          <p:cNvSpPr txBox="1"/>
          <p:nvPr/>
        </p:nvSpPr>
        <p:spPr>
          <a:xfrm>
            <a:off x="2202851" y="3875100"/>
            <a:ext cx="1459229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Audit</a:t>
            </a:r>
            <a:r>
              <a:rPr sz="1800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Lapangan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8AB23184-B964-AE90-F120-91064B406BA5}"/>
              </a:ext>
            </a:extLst>
          </p:cNvPr>
          <p:cNvSpPr/>
          <p:nvPr/>
        </p:nvSpPr>
        <p:spPr>
          <a:xfrm>
            <a:off x="5333528" y="3807700"/>
            <a:ext cx="1943100" cy="457200"/>
          </a:xfrm>
          <a:custGeom>
            <a:avLst/>
            <a:gdLst/>
            <a:ahLst/>
            <a:cxnLst/>
            <a:rect l="l" t="t" r="r" b="b"/>
            <a:pathLst>
              <a:path w="2590800" h="609600">
                <a:moveTo>
                  <a:pt x="2489199" y="0"/>
                </a:moveTo>
                <a:lnTo>
                  <a:pt x="101600" y="0"/>
                </a:lnTo>
                <a:lnTo>
                  <a:pt x="62043" y="7981"/>
                </a:lnTo>
                <a:lnTo>
                  <a:pt x="29749" y="29749"/>
                </a:lnTo>
                <a:lnTo>
                  <a:pt x="7981" y="62043"/>
                </a:lnTo>
                <a:lnTo>
                  <a:pt x="0" y="101600"/>
                </a:lnTo>
                <a:lnTo>
                  <a:pt x="0" y="508000"/>
                </a:lnTo>
                <a:lnTo>
                  <a:pt x="7981" y="547545"/>
                </a:lnTo>
                <a:lnTo>
                  <a:pt x="29749" y="579840"/>
                </a:lnTo>
                <a:lnTo>
                  <a:pt x="62043" y="601615"/>
                </a:lnTo>
                <a:lnTo>
                  <a:pt x="101600" y="609600"/>
                </a:lnTo>
                <a:lnTo>
                  <a:pt x="2489199" y="609600"/>
                </a:lnTo>
                <a:lnTo>
                  <a:pt x="2528756" y="601615"/>
                </a:lnTo>
                <a:lnTo>
                  <a:pt x="2561050" y="579840"/>
                </a:lnTo>
                <a:lnTo>
                  <a:pt x="2582818" y="547545"/>
                </a:lnTo>
                <a:lnTo>
                  <a:pt x="2590799" y="508000"/>
                </a:lnTo>
                <a:lnTo>
                  <a:pt x="2590799" y="101600"/>
                </a:lnTo>
                <a:lnTo>
                  <a:pt x="2582818" y="62043"/>
                </a:lnTo>
                <a:lnTo>
                  <a:pt x="2561050" y="29749"/>
                </a:lnTo>
                <a:lnTo>
                  <a:pt x="2528756" y="7981"/>
                </a:lnTo>
                <a:lnTo>
                  <a:pt x="2489199" y="0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742520D2-3F8F-7B4C-5663-047DBBEB875B}"/>
              </a:ext>
            </a:extLst>
          </p:cNvPr>
          <p:cNvSpPr/>
          <p:nvPr/>
        </p:nvSpPr>
        <p:spPr>
          <a:xfrm>
            <a:off x="5333528" y="3807700"/>
            <a:ext cx="1943100" cy="457200"/>
          </a:xfrm>
          <a:custGeom>
            <a:avLst/>
            <a:gdLst/>
            <a:ahLst/>
            <a:cxnLst/>
            <a:rect l="l" t="t" r="r" b="b"/>
            <a:pathLst>
              <a:path w="2590800" h="609600">
                <a:moveTo>
                  <a:pt x="0" y="101600"/>
                </a:moveTo>
                <a:lnTo>
                  <a:pt x="7981" y="62043"/>
                </a:lnTo>
                <a:lnTo>
                  <a:pt x="29749" y="29749"/>
                </a:lnTo>
                <a:lnTo>
                  <a:pt x="62043" y="7981"/>
                </a:lnTo>
                <a:lnTo>
                  <a:pt x="101600" y="0"/>
                </a:lnTo>
                <a:lnTo>
                  <a:pt x="2489199" y="0"/>
                </a:lnTo>
                <a:lnTo>
                  <a:pt x="2528756" y="7981"/>
                </a:lnTo>
                <a:lnTo>
                  <a:pt x="2561050" y="29749"/>
                </a:lnTo>
                <a:lnTo>
                  <a:pt x="2582818" y="62043"/>
                </a:lnTo>
                <a:lnTo>
                  <a:pt x="2590799" y="101600"/>
                </a:lnTo>
                <a:lnTo>
                  <a:pt x="2590799" y="508000"/>
                </a:lnTo>
                <a:lnTo>
                  <a:pt x="2582818" y="547545"/>
                </a:lnTo>
                <a:lnTo>
                  <a:pt x="2561050" y="579840"/>
                </a:lnTo>
                <a:lnTo>
                  <a:pt x="2528756" y="601615"/>
                </a:lnTo>
                <a:lnTo>
                  <a:pt x="2489199" y="609600"/>
                </a:lnTo>
                <a:lnTo>
                  <a:pt x="101600" y="609600"/>
                </a:lnTo>
                <a:lnTo>
                  <a:pt x="62043" y="601615"/>
                </a:lnTo>
                <a:lnTo>
                  <a:pt x="29749" y="579840"/>
                </a:lnTo>
                <a:lnTo>
                  <a:pt x="7981" y="547545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5908">
            <a:solidFill>
              <a:srgbClr val="8063A1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861633DA-44DE-AEC7-8288-C7B84B2F338B}"/>
              </a:ext>
            </a:extLst>
          </p:cNvPr>
          <p:cNvSpPr txBox="1"/>
          <p:nvPr/>
        </p:nvSpPr>
        <p:spPr>
          <a:xfrm>
            <a:off x="5570797" y="3875100"/>
            <a:ext cx="1470184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Audit</a:t>
            </a:r>
            <a:r>
              <a:rPr sz="1800" spc="-6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Dokumen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1" name="object 20">
            <a:extLst>
              <a:ext uri="{FF2B5EF4-FFF2-40B4-BE49-F238E27FC236}">
                <a16:creationId xmlns:a16="http://schemas.microsoft.com/office/drawing/2014/main" id="{C33FF3F8-C771-302F-B2CF-009CB9EDC4D3}"/>
              </a:ext>
            </a:extLst>
          </p:cNvPr>
          <p:cNvSpPr/>
          <p:nvPr/>
        </p:nvSpPr>
        <p:spPr>
          <a:xfrm>
            <a:off x="4133378" y="3864850"/>
            <a:ext cx="911066" cy="342900"/>
          </a:xfrm>
          <a:custGeom>
            <a:avLst/>
            <a:gdLst/>
            <a:ahLst/>
            <a:cxnLst/>
            <a:rect l="l" t="t" r="r" b="b"/>
            <a:pathLst>
              <a:path w="1214754" h="457200">
                <a:moveTo>
                  <a:pt x="228600" y="0"/>
                </a:moveTo>
                <a:lnTo>
                  <a:pt x="0" y="228600"/>
                </a:lnTo>
                <a:lnTo>
                  <a:pt x="228600" y="457200"/>
                </a:lnTo>
                <a:lnTo>
                  <a:pt x="228600" y="342900"/>
                </a:lnTo>
                <a:lnTo>
                  <a:pt x="1214627" y="342900"/>
                </a:lnTo>
                <a:lnTo>
                  <a:pt x="1214627" y="114300"/>
                </a:lnTo>
                <a:lnTo>
                  <a:pt x="228600" y="114300"/>
                </a:lnTo>
                <a:lnTo>
                  <a:pt x="228600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2" name="object 21">
            <a:extLst>
              <a:ext uri="{FF2B5EF4-FFF2-40B4-BE49-F238E27FC236}">
                <a16:creationId xmlns:a16="http://schemas.microsoft.com/office/drawing/2014/main" id="{0A1C7407-634F-D0F6-92FE-ABEF694ECE9B}"/>
              </a:ext>
            </a:extLst>
          </p:cNvPr>
          <p:cNvSpPr/>
          <p:nvPr/>
        </p:nvSpPr>
        <p:spPr>
          <a:xfrm>
            <a:off x="4133378" y="3864850"/>
            <a:ext cx="911066" cy="342900"/>
          </a:xfrm>
          <a:custGeom>
            <a:avLst/>
            <a:gdLst/>
            <a:ahLst/>
            <a:cxnLst/>
            <a:rect l="l" t="t" r="r" b="b"/>
            <a:pathLst>
              <a:path w="1214754" h="457200">
                <a:moveTo>
                  <a:pt x="1214627" y="342900"/>
                </a:moveTo>
                <a:lnTo>
                  <a:pt x="228600" y="342900"/>
                </a:lnTo>
                <a:lnTo>
                  <a:pt x="228600" y="457200"/>
                </a:lnTo>
                <a:lnTo>
                  <a:pt x="0" y="228600"/>
                </a:lnTo>
                <a:lnTo>
                  <a:pt x="228600" y="0"/>
                </a:lnTo>
                <a:lnTo>
                  <a:pt x="228600" y="114300"/>
                </a:lnTo>
                <a:lnTo>
                  <a:pt x="1214627" y="114300"/>
                </a:lnTo>
                <a:lnTo>
                  <a:pt x="1214627" y="342900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3" name="object 22">
            <a:extLst>
              <a:ext uri="{FF2B5EF4-FFF2-40B4-BE49-F238E27FC236}">
                <a16:creationId xmlns:a16="http://schemas.microsoft.com/office/drawing/2014/main" id="{4D8B3F01-CB2A-5136-2F95-E68BDB1A6964}"/>
              </a:ext>
            </a:extLst>
          </p:cNvPr>
          <p:cNvSpPr/>
          <p:nvPr/>
        </p:nvSpPr>
        <p:spPr>
          <a:xfrm>
            <a:off x="6133628" y="2321800"/>
            <a:ext cx="342900" cy="1143000"/>
          </a:xfrm>
          <a:custGeom>
            <a:avLst/>
            <a:gdLst/>
            <a:ahLst/>
            <a:cxnLst/>
            <a:rect l="l" t="t" r="r" b="b"/>
            <a:pathLst>
              <a:path w="457200" h="1524000">
                <a:moveTo>
                  <a:pt x="457200" y="1295400"/>
                </a:moveTo>
                <a:lnTo>
                  <a:pt x="0" y="1295400"/>
                </a:lnTo>
                <a:lnTo>
                  <a:pt x="228600" y="1524000"/>
                </a:lnTo>
                <a:lnTo>
                  <a:pt x="457200" y="1295400"/>
                </a:lnTo>
                <a:close/>
              </a:path>
              <a:path w="457200" h="1524000">
                <a:moveTo>
                  <a:pt x="342900" y="0"/>
                </a:moveTo>
                <a:lnTo>
                  <a:pt x="114300" y="0"/>
                </a:lnTo>
                <a:lnTo>
                  <a:pt x="114300" y="1295400"/>
                </a:lnTo>
                <a:lnTo>
                  <a:pt x="342900" y="1295400"/>
                </a:lnTo>
                <a:lnTo>
                  <a:pt x="342900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4" name="object 23">
            <a:extLst>
              <a:ext uri="{FF2B5EF4-FFF2-40B4-BE49-F238E27FC236}">
                <a16:creationId xmlns:a16="http://schemas.microsoft.com/office/drawing/2014/main" id="{4E6C14E6-5ADC-DBDE-B9C9-3E5123293164}"/>
              </a:ext>
            </a:extLst>
          </p:cNvPr>
          <p:cNvSpPr/>
          <p:nvPr/>
        </p:nvSpPr>
        <p:spPr>
          <a:xfrm>
            <a:off x="6133628" y="2321800"/>
            <a:ext cx="342900" cy="1143000"/>
          </a:xfrm>
          <a:custGeom>
            <a:avLst/>
            <a:gdLst/>
            <a:ahLst/>
            <a:cxnLst/>
            <a:rect l="l" t="t" r="r" b="b"/>
            <a:pathLst>
              <a:path w="457200" h="1524000">
                <a:moveTo>
                  <a:pt x="342900" y="0"/>
                </a:moveTo>
                <a:lnTo>
                  <a:pt x="342900" y="1295400"/>
                </a:lnTo>
                <a:lnTo>
                  <a:pt x="457200" y="1295400"/>
                </a:lnTo>
                <a:lnTo>
                  <a:pt x="228600" y="1524000"/>
                </a:lnTo>
                <a:lnTo>
                  <a:pt x="0" y="1295400"/>
                </a:lnTo>
                <a:lnTo>
                  <a:pt x="114300" y="1295400"/>
                </a:lnTo>
                <a:lnTo>
                  <a:pt x="114300" y="0"/>
                </a:lnTo>
                <a:lnTo>
                  <a:pt x="342900" y="0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5" name="object 24">
            <a:extLst>
              <a:ext uri="{FF2B5EF4-FFF2-40B4-BE49-F238E27FC236}">
                <a16:creationId xmlns:a16="http://schemas.microsoft.com/office/drawing/2014/main" id="{054A9C32-A902-805A-7378-550DD47AEDCA}"/>
              </a:ext>
            </a:extLst>
          </p:cNvPr>
          <p:cNvSpPr/>
          <p:nvPr/>
        </p:nvSpPr>
        <p:spPr>
          <a:xfrm>
            <a:off x="2761778" y="2036050"/>
            <a:ext cx="342900" cy="455295"/>
          </a:xfrm>
          <a:custGeom>
            <a:avLst/>
            <a:gdLst/>
            <a:ahLst/>
            <a:cxnLst/>
            <a:rect l="l" t="t" r="r" b="b"/>
            <a:pathLst>
              <a:path w="457200" h="607060">
                <a:moveTo>
                  <a:pt x="342900" y="228600"/>
                </a:moveTo>
                <a:lnTo>
                  <a:pt x="114300" y="228600"/>
                </a:lnTo>
                <a:lnTo>
                  <a:pt x="114300" y="606551"/>
                </a:lnTo>
                <a:lnTo>
                  <a:pt x="342900" y="606551"/>
                </a:lnTo>
                <a:lnTo>
                  <a:pt x="342900" y="228600"/>
                </a:lnTo>
                <a:close/>
              </a:path>
              <a:path w="457200" h="607060">
                <a:moveTo>
                  <a:pt x="228600" y="0"/>
                </a:moveTo>
                <a:lnTo>
                  <a:pt x="0" y="228600"/>
                </a:lnTo>
                <a:lnTo>
                  <a:pt x="457200" y="228600"/>
                </a:lnTo>
                <a:lnTo>
                  <a:pt x="228600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6" name="object 25">
            <a:extLst>
              <a:ext uri="{FF2B5EF4-FFF2-40B4-BE49-F238E27FC236}">
                <a16:creationId xmlns:a16="http://schemas.microsoft.com/office/drawing/2014/main" id="{5C9B6597-E621-FFE6-836F-874C3EC24FF7}"/>
              </a:ext>
            </a:extLst>
          </p:cNvPr>
          <p:cNvSpPr/>
          <p:nvPr/>
        </p:nvSpPr>
        <p:spPr>
          <a:xfrm>
            <a:off x="2761778" y="2036050"/>
            <a:ext cx="342900" cy="455295"/>
          </a:xfrm>
          <a:custGeom>
            <a:avLst/>
            <a:gdLst/>
            <a:ahLst/>
            <a:cxnLst/>
            <a:rect l="l" t="t" r="r" b="b"/>
            <a:pathLst>
              <a:path w="457200" h="607060">
                <a:moveTo>
                  <a:pt x="114300" y="606551"/>
                </a:moveTo>
                <a:lnTo>
                  <a:pt x="114300" y="228600"/>
                </a:lnTo>
                <a:lnTo>
                  <a:pt x="0" y="228600"/>
                </a:lnTo>
                <a:lnTo>
                  <a:pt x="228600" y="0"/>
                </a:lnTo>
                <a:lnTo>
                  <a:pt x="457200" y="228600"/>
                </a:lnTo>
                <a:lnTo>
                  <a:pt x="342900" y="228600"/>
                </a:lnTo>
                <a:lnTo>
                  <a:pt x="342900" y="606551"/>
                </a:lnTo>
                <a:lnTo>
                  <a:pt x="114300" y="606551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7" name="object 26">
            <a:extLst>
              <a:ext uri="{FF2B5EF4-FFF2-40B4-BE49-F238E27FC236}">
                <a16:creationId xmlns:a16="http://schemas.microsoft.com/office/drawing/2014/main" id="{D9B50B1E-B63A-4DCB-D55D-8128EA0D1469}"/>
              </a:ext>
            </a:extLst>
          </p:cNvPr>
          <p:cNvSpPr/>
          <p:nvPr/>
        </p:nvSpPr>
        <p:spPr>
          <a:xfrm>
            <a:off x="2761778" y="3236200"/>
            <a:ext cx="342900" cy="455295"/>
          </a:xfrm>
          <a:custGeom>
            <a:avLst/>
            <a:gdLst/>
            <a:ahLst/>
            <a:cxnLst/>
            <a:rect l="l" t="t" r="r" b="b"/>
            <a:pathLst>
              <a:path w="457200" h="607060">
                <a:moveTo>
                  <a:pt x="342900" y="228600"/>
                </a:moveTo>
                <a:lnTo>
                  <a:pt x="114300" y="228600"/>
                </a:lnTo>
                <a:lnTo>
                  <a:pt x="114300" y="606551"/>
                </a:lnTo>
                <a:lnTo>
                  <a:pt x="342900" y="606551"/>
                </a:lnTo>
                <a:lnTo>
                  <a:pt x="342900" y="228600"/>
                </a:lnTo>
                <a:close/>
              </a:path>
              <a:path w="457200" h="607060">
                <a:moveTo>
                  <a:pt x="228600" y="0"/>
                </a:moveTo>
                <a:lnTo>
                  <a:pt x="0" y="228600"/>
                </a:lnTo>
                <a:lnTo>
                  <a:pt x="457200" y="228600"/>
                </a:lnTo>
                <a:lnTo>
                  <a:pt x="228600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8" name="object 27">
            <a:extLst>
              <a:ext uri="{FF2B5EF4-FFF2-40B4-BE49-F238E27FC236}">
                <a16:creationId xmlns:a16="http://schemas.microsoft.com/office/drawing/2014/main" id="{A3A0DA97-8428-0C6E-D110-7338870D52E8}"/>
              </a:ext>
            </a:extLst>
          </p:cNvPr>
          <p:cNvSpPr/>
          <p:nvPr/>
        </p:nvSpPr>
        <p:spPr>
          <a:xfrm>
            <a:off x="2761778" y="3236200"/>
            <a:ext cx="342900" cy="455295"/>
          </a:xfrm>
          <a:custGeom>
            <a:avLst/>
            <a:gdLst/>
            <a:ahLst/>
            <a:cxnLst/>
            <a:rect l="l" t="t" r="r" b="b"/>
            <a:pathLst>
              <a:path w="457200" h="607060">
                <a:moveTo>
                  <a:pt x="114300" y="606551"/>
                </a:moveTo>
                <a:lnTo>
                  <a:pt x="114300" y="228600"/>
                </a:lnTo>
                <a:lnTo>
                  <a:pt x="0" y="228600"/>
                </a:lnTo>
                <a:lnTo>
                  <a:pt x="228600" y="0"/>
                </a:lnTo>
                <a:lnTo>
                  <a:pt x="457200" y="228600"/>
                </a:lnTo>
                <a:lnTo>
                  <a:pt x="342900" y="228600"/>
                </a:lnTo>
                <a:lnTo>
                  <a:pt x="342900" y="606551"/>
                </a:lnTo>
                <a:lnTo>
                  <a:pt x="114300" y="606551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E555242-8150-53DC-6711-FE98330C427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949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83242D78-2B72-B508-0823-0917113D25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44973" y="350936"/>
            <a:ext cx="6291651" cy="329738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2000" b="1" spc="-8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LANGKAH KEDUA </a:t>
            </a:r>
            <a:r>
              <a:rPr sz="2000" b="1" spc="-19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Kegiatan</a:t>
            </a:r>
            <a:r>
              <a:rPr sz="2000" b="1" spc="1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8A5B3198-4736-B2ED-6CBF-D8F5D1A4614C}"/>
              </a:ext>
            </a:extLst>
          </p:cNvPr>
          <p:cNvSpPr txBox="1"/>
          <p:nvPr/>
        </p:nvSpPr>
        <p:spPr>
          <a:xfrm>
            <a:off x="978394" y="1241497"/>
            <a:ext cx="7158230" cy="2480166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395764" indent="-386715">
              <a:spcBef>
                <a:spcPts val="360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8" dirty="0">
                <a:latin typeface="Calibri"/>
                <a:cs typeface="Calibri"/>
              </a:rPr>
              <a:t>Penentuan </a:t>
            </a:r>
            <a:r>
              <a:rPr sz="2000" dirty="0">
                <a:latin typeface="Calibri"/>
                <a:cs typeface="Calibri"/>
              </a:rPr>
              <a:t>tujuan</a:t>
            </a:r>
            <a:r>
              <a:rPr sz="2000" spc="4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audit</a:t>
            </a:r>
          </a:p>
          <a:p>
            <a:pPr marL="395764" indent="-386715">
              <a:spcBef>
                <a:spcPts val="289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8" dirty="0">
                <a:latin typeface="Calibri"/>
                <a:cs typeface="Calibri"/>
              </a:rPr>
              <a:t>Penentuan lingkup </a:t>
            </a:r>
            <a:r>
              <a:rPr sz="2000" spc="-4" dirty="0">
                <a:latin typeface="Calibri"/>
                <a:cs typeface="Calibri"/>
              </a:rPr>
              <a:t>dan </a:t>
            </a:r>
            <a:r>
              <a:rPr sz="2000" spc="-8" dirty="0">
                <a:latin typeface="Calibri"/>
                <a:cs typeface="Calibri"/>
              </a:rPr>
              <a:t>area</a:t>
            </a:r>
            <a:r>
              <a:rPr sz="2000" spc="38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audit</a:t>
            </a:r>
          </a:p>
          <a:p>
            <a:pPr marL="395764" marR="18098" indent="-386715">
              <a:lnSpc>
                <a:spcPts val="2595"/>
              </a:lnSpc>
              <a:spcBef>
                <a:spcPts val="614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8" dirty="0">
                <a:latin typeface="Calibri"/>
                <a:cs typeface="Calibri"/>
              </a:rPr>
              <a:t>Penentuan </a:t>
            </a:r>
            <a:r>
              <a:rPr sz="2000" spc="-4" dirty="0">
                <a:latin typeface="Calibri"/>
                <a:cs typeface="Calibri"/>
              </a:rPr>
              <a:t>individu </a:t>
            </a:r>
            <a:r>
              <a:rPr sz="2000" spc="-11" dirty="0">
                <a:latin typeface="Calibri"/>
                <a:cs typeface="Calibri"/>
              </a:rPr>
              <a:t>yang </a:t>
            </a:r>
            <a:r>
              <a:rPr sz="2000" spc="-4" dirty="0">
                <a:latin typeface="Calibri"/>
                <a:cs typeface="Calibri"/>
              </a:rPr>
              <a:t>bertanggung </a:t>
            </a:r>
            <a:r>
              <a:rPr sz="2000" spc="-11" dirty="0">
                <a:latin typeface="Calibri"/>
                <a:cs typeface="Calibri"/>
              </a:rPr>
              <a:t>jawab  </a:t>
            </a:r>
            <a:r>
              <a:rPr sz="2000" spc="-4" dirty="0">
                <a:latin typeface="Calibri"/>
                <a:cs typeface="Calibri"/>
              </a:rPr>
              <a:t>pada </a:t>
            </a:r>
            <a:r>
              <a:rPr sz="2000" spc="-8" dirty="0">
                <a:latin typeface="Calibri"/>
                <a:cs typeface="Calibri"/>
              </a:rPr>
              <a:t>pelaksanaan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audit</a:t>
            </a:r>
          </a:p>
          <a:p>
            <a:pPr marL="866775">
              <a:spcBef>
                <a:spcPts val="1579"/>
              </a:spcBef>
            </a:pPr>
            <a:r>
              <a:rPr sz="1600" spc="-11" dirty="0">
                <a:solidFill>
                  <a:srgbClr val="1F487C"/>
                </a:solidFill>
                <a:latin typeface="Calibri"/>
                <a:cs typeface="Calibri"/>
              </a:rPr>
              <a:t>Catatan:</a:t>
            </a:r>
            <a:endParaRPr sz="1600" dirty="0">
              <a:latin typeface="Calibri"/>
              <a:cs typeface="Calibri"/>
            </a:endParaRPr>
          </a:p>
          <a:p>
            <a:pPr marL="866775" marR="3810"/>
            <a:r>
              <a:rPr sz="1600" dirty="0">
                <a:solidFill>
                  <a:srgbClr val="1F487C"/>
                </a:solidFill>
                <a:latin typeface="Calibri"/>
                <a:cs typeface="Calibri"/>
              </a:rPr>
              <a:t>AMI </a:t>
            </a:r>
            <a:r>
              <a:rPr sz="1600" spc="-8" dirty="0">
                <a:solidFill>
                  <a:srgbClr val="1F487C"/>
                </a:solidFill>
                <a:latin typeface="Calibri"/>
                <a:cs typeface="Calibri"/>
              </a:rPr>
              <a:t>berdasarkan </a:t>
            </a:r>
            <a:r>
              <a:rPr sz="1600" spc="-11" dirty="0">
                <a:solidFill>
                  <a:srgbClr val="1F487C"/>
                </a:solidFill>
                <a:latin typeface="Calibri"/>
                <a:cs typeface="Calibri"/>
              </a:rPr>
              <a:t>risiko/ </a:t>
            </a:r>
            <a:r>
              <a:rPr sz="1600" i="1" dirty="0">
                <a:solidFill>
                  <a:srgbClr val="1F487C"/>
                </a:solidFill>
                <a:latin typeface="Calibri"/>
                <a:cs typeface="Calibri"/>
              </a:rPr>
              <a:t>risk </a:t>
            </a:r>
            <a:r>
              <a:rPr sz="1600" i="1" spc="-4" dirty="0">
                <a:solidFill>
                  <a:srgbClr val="1F487C"/>
                </a:solidFill>
                <a:latin typeface="Calibri"/>
                <a:cs typeface="Calibri"/>
              </a:rPr>
              <a:t>based audit </a:t>
            </a:r>
            <a:r>
              <a:rPr sz="1600" spc="-11" dirty="0">
                <a:solidFill>
                  <a:srgbClr val="1F487C"/>
                </a:solidFill>
                <a:latin typeface="Calibri"/>
                <a:cs typeface="Calibri"/>
              </a:rPr>
              <a:t>dilakukan  </a:t>
            </a:r>
            <a:r>
              <a:rPr sz="1600" spc="-8" dirty="0">
                <a:solidFill>
                  <a:srgbClr val="1F487C"/>
                </a:solidFill>
                <a:latin typeface="Calibri"/>
                <a:cs typeface="Calibri"/>
              </a:rPr>
              <a:t>berdasarkan </a:t>
            </a:r>
            <a:r>
              <a:rPr sz="1600" spc="-4" dirty="0">
                <a:solidFill>
                  <a:srgbClr val="1F487C"/>
                </a:solidFill>
                <a:latin typeface="Calibri"/>
                <a:cs typeface="Calibri"/>
              </a:rPr>
              <a:t>hasil </a:t>
            </a:r>
            <a:r>
              <a:rPr sz="1600" dirty="0">
                <a:solidFill>
                  <a:srgbClr val="1F487C"/>
                </a:solidFill>
                <a:latin typeface="Calibri"/>
                <a:cs typeface="Calibri"/>
              </a:rPr>
              <a:t>audit </a:t>
            </a:r>
            <a:r>
              <a:rPr sz="1600" spc="-11" dirty="0">
                <a:solidFill>
                  <a:srgbClr val="1F487C"/>
                </a:solidFill>
                <a:latin typeface="Calibri"/>
                <a:cs typeface="Calibri"/>
              </a:rPr>
              <a:t>sebelumnya atau </a:t>
            </a:r>
            <a:r>
              <a:rPr sz="1600" spc="-4" dirty="0">
                <a:solidFill>
                  <a:srgbClr val="1F487C"/>
                </a:solidFill>
                <a:latin typeface="Calibri"/>
                <a:cs typeface="Calibri"/>
              </a:rPr>
              <a:t>hasil </a:t>
            </a:r>
            <a:r>
              <a:rPr sz="1600" spc="-8" dirty="0">
                <a:solidFill>
                  <a:srgbClr val="1F487C"/>
                </a:solidFill>
                <a:latin typeface="Calibri"/>
                <a:cs typeface="Calibri"/>
              </a:rPr>
              <a:t>evaluasi  </a:t>
            </a:r>
            <a:r>
              <a:rPr sz="1600" spc="-4" dirty="0">
                <a:solidFill>
                  <a:srgbClr val="1F487C"/>
                </a:solidFill>
                <a:latin typeface="Calibri"/>
                <a:cs typeface="Calibri"/>
              </a:rPr>
              <a:t>diri.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6499E0-117A-6F6C-91A0-74F13090DE5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343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59040B8F-FC78-7E11-DAF1-CA949583DE4B}"/>
              </a:ext>
            </a:extLst>
          </p:cNvPr>
          <p:cNvSpPr/>
          <p:nvPr/>
        </p:nvSpPr>
        <p:spPr>
          <a:xfrm>
            <a:off x="1143000" y="642937"/>
            <a:ext cx="6858000" cy="38576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8AEEE4-D64F-C035-7B85-B2F0B55185D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954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CC20F922-6092-7997-08FA-6E842F0A891B}"/>
              </a:ext>
            </a:extLst>
          </p:cNvPr>
          <p:cNvSpPr txBox="1">
            <a:spLocks/>
          </p:cNvSpPr>
          <p:nvPr/>
        </p:nvSpPr>
        <p:spPr>
          <a:xfrm>
            <a:off x="2573055" y="328059"/>
            <a:ext cx="3997889" cy="3306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0001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9525">
              <a:spcBef>
                <a:spcPts val="79"/>
              </a:spcBef>
            </a:pPr>
            <a:r>
              <a:rPr lang="en-US" sz="2000" spc="-4">
                <a:solidFill>
                  <a:srgbClr val="C00000"/>
                </a:solidFill>
              </a:rPr>
              <a:t>LANGKAH KETIGA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6E87E266-58DB-323C-01A0-832BF86EF3B1}"/>
              </a:ext>
            </a:extLst>
          </p:cNvPr>
          <p:cNvSpPr txBox="1"/>
          <p:nvPr/>
        </p:nvSpPr>
        <p:spPr>
          <a:xfrm>
            <a:off x="1736723" y="1821741"/>
            <a:ext cx="6729943" cy="1095396"/>
          </a:xfrm>
          <a:prstGeom prst="rect">
            <a:avLst/>
          </a:prstGeom>
        </p:spPr>
        <p:txBody>
          <a:bodyPr vert="horz" wrap="square" lIns="0" tIns="46196" rIns="0" bIns="0" rtlCol="0">
            <a:spAutoFit/>
          </a:bodyPr>
          <a:lstStyle/>
          <a:p>
            <a:pPr marL="395764" indent="-386715">
              <a:spcBef>
                <a:spcPts val="363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8" dirty="0">
                <a:latin typeface="Calibri"/>
                <a:cs typeface="Calibri"/>
              </a:rPr>
              <a:t>Penentuan auditor yang</a:t>
            </a:r>
            <a:r>
              <a:rPr sz="2000" spc="19" dirty="0">
                <a:latin typeface="Calibri"/>
                <a:cs typeface="Calibri"/>
              </a:rPr>
              <a:t> </a:t>
            </a:r>
            <a:r>
              <a:rPr sz="2000" spc="-11" dirty="0">
                <a:latin typeface="Calibri"/>
                <a:cs typeface="Calibri"/>
              </a:rPr>
              <a:t>tepat</a:t>
            </a:r>
            <a:endParaRPr sz="2000" dirty="0">
              <a:latin typeface="Calibri"/>
              <a:cs typeface="Calibri"/>
            </a:endParaRPr>
          </a:p>
          <a:p>
            <a:pPr marL="395764" indent="-386715">
              <a:spcBef>
                <a:spcPts val="289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8" dirty="0">
                <a:latin typeface="Calibri"/>
                <a:cs typeface="Calibri"/>
              </a:rPr>
              <a:t>Identifikasi dokumen </a:t>
            </a:r>
            <a:r>
              <a:rPr sz="2000" dirty="0">
                <a:latin typeface="Calibri"/>
                <a:cs typeface="Calibri"/>
              </a:rPr>
              <a:t>acuan /</a:t>
            </a:r>
            <a:r>
              <a:rPr sz="2000" spc="34" dirty="0">
                <a:latin typeface="Calibri"/>
                <a:cs typeface="Calibri"/>
              </a:rPr>
              <a:t> </a:t>
            </a:r>
            <a:r>
              <a:rPr sz="2000" spc="-19" dirty="0">
                <a:latin typeface="Calibri"/>
                <a:cs typeface="Calibri"/>
              </a:rPr>
              <a:t>referensi</a:t>
            </a:r>
            <a:endParaRPr sz="2000" dirty="0">
              <a:latin typeface="Calibri"/>
              <a:cs typeface="Calibri"/>
            </a:endParaRPr>
          </a:p>
          <a:p>
            <a:pPr marL="395764" marR="349568" indent="-386715">
              <a:lnSpc>
                <a:spcPts val="2595"/>
              </a:lnSpc>
              <a:spcBef>
                <a:spcPts val="615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8" dirty="0">
                <a:latin typeface="Calibri"/>
                <a:cs typeface="Calibri"/>
              </a:rPr>
              <a:t>Penentuan </a:t>
            </a:r>
            <a:r>
              <a:rPr sz="2000" spc="-11" dirty="0">
                <a:latin typeface="Calibri"/>
                <a:cs typeface="Calibri"/>
              </a:rPr>
              <a:t>tanggal </a:t>
            </a:r>
            <a:r>
              <a:rPr sz="2000" spc="-4" dirty="0">
                <a:latin typeface="Calibri"/>
                <a:cs typeface="Calibri"/>
              </a:rPr>
              <a:t>dan </a:t>
            </a:r>
            <a:r>
              <a:rPr sz="2000" spc="-11" dirty="0">
                <a:latin typeface="Calibri"/>
                <a:cs typeface="Calibri"/>
              </a:rPr>
              <a:t>tempat </a:t>
            </a:r>
            <a:r>
              <a:rPr sz="2000" spc="-4" dirty="0">
                <a:latin typeface="Calibri"/>
                <a:cs typeface="Calibri"/>
              </a:rPr>
              <a:t>AMI  </a:t>
            </a:r>
            <a:r>
              <a:rPr sz="2000" spc="-11" dirty="0">
                <a:latin typeface="Calibri"/>
                <a:cs typeface="Calibri"/>
              </a:rPr>
              <a:t>dilakukan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C4C8F7-08F3-AB37-F170-FE6C0C9B7F8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689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1994CC75-F943-927A-9BB0-93ABA72E17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44956" y="966559"/>
            <a:ext cx="6199346" cy="329738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000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Pertimbangan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dalam </a:t>
            </a:r>
            <a:r>
              <a:rPr sz="2000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Perencanaan</a:t>
            </a:r>
            <a:r>
              <a:rPr sz="2000" b="1" spc="8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33FDB7C7-7CD6-723C-84F1-DAA4174E31FE}"/>
              </a:ext>
            </a:extLst>
          </p:cNvPr>
          <p:cNvSpPr txBox="1"/>
          <p:nvPr/>
        </p:nvSpPr>
        <p:spPr>
          <a:xfrm>
            <a:off x="1544955" y="1626584"/>
            <a:ext cx="5638800" cy="2292935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395764" marR="3810" indent="-386715">
              <a:lnSpc>
                <a:spcPts val="2265"/>
              </a:lnSpc>
              <a:spcBef>
                <a:spcPts val="360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19" dirty="0">
                <a:latin typeface="Calibri"/>
                <a:cs typeface="Calibri"/>
              </a:rPr>
              <a:t>Waktu </a:t>
            </a:r>
            <a:r>
              <a:rPr sz="2000" spc="-15" dirty="0">
                <a:latin typeface="Calibri"/>
                <a:cs typeface="Calibri"/>
              </a:rPr>
              <a:t>yang diharapkan </a:t>
            </a:r>
            <a:r>
              <a:rPr sz="2000" spc="-8" dirty="0">
                <a:latin typeface="Calibri"/>
                <a:cs typeface="Calibri"/>
              </a:rPr>
              <a:t>dan </a:t>
            </a:r>
            <a:r>
              <a:rPr sz="2000" spc="-15" dirty="0">
                <a:latin typeface="Calibri"/>
                <a:cs typeface="Calibri"/>
              </a:rPr>
              <a:t>lamanya </a:t>
            </a:r>
            <a:r>
              <a:rPr sz="2000" spc="-8" dirty="0">
                <a:latin typeface="Calibri"/>
                <a:cs typeface="Calibri"/>
              </a:rPr>
              <a:t>untuk </a:t>
            </a:r>
            <a:r>
              <a:rPr sz="2000" spc="-4" dirty="0">
                <a:latin typeface="Calibri"/>
                <a:cs typeface="Calibri"/>
              </a:rPr>
              <a:t>tiap-  tiap </a:t>
            </a:r>
            <a:r>
              <a:rPr sz="2000" spc="-8" dirty="0">
                <a:latin typeface="Calibri"/>
                <a:cs typeface="Calibri"/>
              </a:rPr>
              <a:t>aktivitas </a:t>
            </a:r>
            <a:r>
              <a:rPr sz="2000" spc="-4" dirty="0">
                <a:latin typeface="Calibri"/>
                <a:cs typeface="Calibri"/>
              </a:rPr>
              <a:t>AMI</a:t>
            </a:r>
            <a:r>
              <a:rPr sz="2000" spc="23" dirty="0">
                <a:latin typeface="Calibri"/>
                <a:cs typeface="Calibri"/>
              </a:rPr>
              <a:t> </a:t>
            </a:r>
            <a:r>
              <a:rPr sz="2000" spc="-11" dirty="0">
                <a:latin typeface="Calibri"/>
                <a:cs typeface="Calibri"/>
              </a:rPr>
              <a:t>dipastikan</a:t>
            </a:r>
            <a:endParaRPr sz="2000" dirty="0">
              <a:latin typeface="Calibri"/>
              <a:cs typeface="Calibri"/>
            </a:endParaRPr>
          </a:p>
          <a:p>
            <a:pPr marL="395764" marR="768668" indent="-386715">
              <a:lnSpc>
                <a:spcPts val="2273"/>
              </a:lnSpc>
              <a:spcBef>
                <a:spcPts val="503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8" dirty="0">
                <a:latin typeface="Calibri"/>
                <a:cs typeface="Calibri"/>
              </a:rPr>
              <a:t>Jadwal pertemuan </a:t>
            </a:r>
            <a:r>
              <a:rPr sz="2000" spc="-11" dirty="0">
                <a:latin typeface="Calibri"/>
                <a:cs typeface="Calibri"/>
              </a:rPr>
              <a:t>yang diadakan dengan  </a:t>
            </a:r>
            <a:r>
              <a:rPr sz="2000" spc="-4" dirty="0">
                <a:latin typeface="Calibri"/>
                <a:cs typeface="Calibri"/>
              </a:rPr>
              <a:t>manajemen </a:t>
            </a:r>
            <a:r>
              <a:rPr sz="2000" spc="-15" dirty="0">
                <a:latin typeface="Calibri"/>
                <a:cs typeface="Calibri"/>
              </a:rPr>
              <a:t>teraudit</a:t>
            </a:r>
            <a:r>
              <a:rPr sz="2000" spc="26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sesuai</a:t>
            </a:r>
            <a:endParaRPr sz="2000" dirty="0">
              <a:latin typeface="Calibri"/>
              <a:cs typeface="Calibri"/>
            </a:endParaRPr>
          </a:p>
          <a:p>
            <a:pPr marL="395764" indent="-386715">
              <a:spcBef>
                <a:spcPts val="214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26" dirty="0">
                <a:latin typeface="Calibri"/>
                <a:cs typeface="Calibri"/>
              </a:rPr>
              <a:t>Persyaratan </a:t>
            </a:r>
            <a:r>
              <a:rPr sz="2000" spc="-15" dirty="0">
                <a:latin typeface="Calibri"/>
                <a:cs typeface="Calibri"/>
              </a:rPr>
              <a:t>kerahasiaan yang</a:t>
            </a:r>
            <a:r>
              <a:rPr sz="2000" spc="79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ditetapkan</a:t>
            </a:r>
            <a:endParaRPr sz="2000" dirty="0">
              <a:latin typeface="Calibri"/>
              <a:cs typeface="Calibri"/>
            </a:endParaRPr>
          </a:p>
          <a:p>
            <a:pPr marL="395764" marR="253365" indent="-386715">
              <a:lnSpc>
                <a:spcPts val="2265"/>
              </a:lnSpc>
              <a:spcBef>
                <a:spcPts val="540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11" dirty="0">
                <a:latin typeface="Calibri"/>
                <a:cs typeface="Calibri"/>
              </a:rPr>
              <a:t>Distribusi laporan </a:t>
            </a:r>
            <a:r>
              <a:rPr sz="2000" spc="-4" dirty="0">
                <a:latin typeface="Calibri"/>
                <a:cs typeface="Calibri"/>
              </a:rPr>
              <a:t>AMI </a:t>
            </a:r>
            <a:r>
              <a:rPr sz="2000" spc="-8" dirty="0">
                <a:latin typeface="Calibri"/>
                <a:cs typeface="Calibri"/>
              </a:rPr>
              <a:t>dan </a:t>
            </a:r>
            <a:r>
              <a:rPr sz="2000" spc="-11" dirty="0">
                <a:latin typeface="Calibri"/>
                <a:cs typeface="Calibri"/>
              </a:rPr>
              <a:t>tanggal </a:t>
            </a:r>
            <a:r>
              <a:rPr sz="2000" spc="-8" dirty="0">
                <a:latin typeface="Calibri"/>
                <a:cs typeface="Calibri"/>
              </a:rPr>
              <a:t>penerbitan  </a:t>
            </a:r>
            <a:r>
              <a:rPr sz="2000" spc="-11" dirty="0">
                <a:latin typeface="Calibri"/>
                <a:cs typeface="Calibri"/>
              </a:rPr>
              <a:t>laporan.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EF949A-F64C-7796-4A5B-25730F37E17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087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80AE6B4B-D75B-E16C-B71B-31DE428A6F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92071" y="457200"/>
            <a:ext cx="5337810" cy="330699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000" b="1" spc="-4" dirty="0">
                <a:solidFill>
                  <a:srgbClr val="000000"/>
                </a:solidFill>
                <a:latin typeface="Century Gothic"/>
                <a:cs typeface="Century Gothic"/>
              </a:rPr>
              <a:t>JADWAL </a:t>
            </a:r>
            <a:r>
              <a:rPr sz="2000" b="1" dirty="0">
                <a:solidFill>
                  <a:srgbClr val="000000"/>
                </a:solidFill>
                <a:latin typeface="Century Gothic"/>
                <a:cs typeface="Century Gothic"/>
              </a:rPr>
              <a:t>AUDIT MUTU</a:t>
            </a:r>
            <a:r>
              <a:rPr sz="2000" b="1" spc="-19" dirty="0">
                <a:solidFill>
                  <a:srgbClr val="000000"/>
                </a:solidFill>
                <a:latin typeface="Century Gothic"/>
                <a:cs typeface="Century Gothic"/>
              </a:rPr>
              <a:t> </a:t>
            </a:r>
            <a:r>
              <a:rPr sz="2000" b="1" dirty="0">
                <a:solidFill>
                  <a:srgbClr val="000000"/>
                </a:solidFill>
                <a:latin typeface="Century Gothic"/>
                <a:cs typeface="Century Gothic"/>
              </a:rPr>
              <a:t>INTERNAL</a:t>
            </a:r>
            <a:endParaRPr sz="2000" dirty="0">
              <a:latin typeface="Century Gothic"/>
              <a:cs typeface="Century Gothic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B4438535-6283-9749-37EA-BF58C0D8F6F4}"/>
              </a:ext>
            </a:extLst>
          </p:cNvPr>
          <p:cNvSpPr txBox="1">
            <a:spLocks/>
          </p:cNvSpPr>
          <p:nvPr/>
        </p:nvSpPr>
        <p:spPr>
          <a:xfrm>
            <a:off x="473702" y="1557322"/>
            <a:ext cx="3660563" cy="2661145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R="414338" algn="ctr">
              <a:spcBef>
                <a:spcPts val="71"/>
              </a:spcBef>
            </a:pPr>
            <a:r>
              <a:rPr lang="en-ID" sz="2000" b="1" spc="-4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R="417671" algn="ctr">
              <a:spcBef>
                <a:spcPts val="4"/>
              </a:spcBef>
            </a:pPr>
            <a:r>
              <a:rPr lang="en-ID" sz="2000" b="1" spc="-23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SESUAI </a:t>
            </a:r>
            <a:r>
              <a:rPr lang="en-ID" sz="2000" b="1" spc="-15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SIKLUS</a:t>
            </a:r>
            <a:r>
              <a:rPr lang="en-ID" sz="2000" b="1" spc="-38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b="1" spc="-8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SPMI</a:t>
            </a:r>
          </a:p>
          <a:p>
            <a:pPr marL="420529" marR="751046" indent="-133826">
              <a:spcBef>
                <a:spcPts val="1215"/>
              </a:spcBef>
              <a:buFont typeface="Wingdings"/>
              <a:buChar char=""/>
              <a:tabLst>
                <a:tab pos="421005" algn="l"/>
              </a:tabLst>
            </a:pPr>
            <a:r>
              <a:rPr lang="en-ID" sz="1350" spc="-4" dirty="0" err="1">
                <a:latin typeface="Corbel"/>
                <a:cs typeface="Corbel"/>
              </a:rPr>
              <a:t>Frekuensinya</a:t>
            </a:r>
            <a:r>
              <a:rPr lang="en-ID" sz="1350" spc="-4" dirty="0">
                <a:latin typeface="Corbel"/>
                <a:cs typeface="Corbel"/>
              </a:rPr>
              <a:t>: </a:t>
            </a:r>
            <a:r>
              <a:rPr lang="en-ID" sz="1350" spc="-4" dirty="0" err="1">
                <a:latin typeface="Corbel"/>
                <a:cs typeface="Corbel"/>
              </a:rPr>
              <a:t>periodik</a:t>
            </a:r>
            <a:r>
              <a:rPr lang="en-ID" sz="1350" spc="-4" dirty="0">
                <a:latin typeface="Corbel"/>
                <a:cs typeface="Corbel"/>
              </a:rPr>
              <a:t>  </a:t>
            </a:r>
            <a:r>
              <a:rPr lang="en-ID" sz="1350" dirty="0">
                <a:latin typeface="Corbel"/>
                <a:cs typeface="Corbel"/>
              </a:rPr>
              <a:t>(</a:t>
            </a:r>
            <a:r>
              <a:rPr lang="en-ID" sz="1350" dirty="0" err="1">
                <a:latin typeface="Corbel"/>
                <a:cs typeface="Corbel"/>
              </a:rPr>
              <a:t>semesteran</a:t>
            </a:r>
            <a:r>
              <a:rPr lang="en-ID" sz="1350" dirty="0">
                <a:latin typeface="Corbel"/>
                <a:cs typeface="Corbel"/>
              </a:rPr>
              <a:t>,</a:t>
            </a:r>
            <a:r>
              <a:rPr lang="en-ID" sz="1350" spc="-49" dirty="0">
                <a:latin typeface="Corbel"/>
                <a:cs typeface="Corbel"/>
              </a:rPr>
              <a:t> </a:t>
            </a:r>
            <a:r>
              <a:rPr lang="en-ID" sz="1350" spc="-8" dirty="0" err="1">
                <a:latin typeface="Corbel"/>
                <a:cs typeface="Corbel"/>
              </a:rPr>
              <a:t>tahunan</a:t>
            </a:r>
            <a:r>
              <a:rPr lang="en-ID" sz="1350" spc="-8" dirty="0">
                <a:latin typeface="Corbel"/>
                <a:cs typeface="Corbel"/>
              </a:rPr>
              <a:t>).</a:t>
            </a:r>
            <a:endParaRPr lang="en-ID" sz="1350" dirty="0">
              <a:latin typeface="Corbel"/>
              <a:cs typeface="Corbel"/>
            </a:endParaRPr>
          </a:p>
          <a:p>
            <a:pPr marL="420529" marR="111919" indent="-133826">
              <a:buFont typeface="Wingdings"/>
              <a:buChar char=""/>
              <a:tabLst>
                <a:tab pos="421005" algn="l"/>
              </a:tabLst>
            </a:pPr>
            <a:r>
              <a:rPr lang="en-ID" sz="1350" spc="-8" dirty="0" err="1">
                <a:latin typeface="Corbel"/>
                <a:cs typeface="Corbel"/>
              </a:rPr>
              <a:t>Kegiatan</a:t>
            </a:r>
            <a:r>
              <a:rPr lang="en-ID" sz="1350" spc="-8" dirty="0">
                <a:latin typeface="Corbel"/>
                <a:cs typeface="Corbel"/>
              </a:rPr>
              <a:t> </a:t>
            </a:r>
            <a:r>
              <a:rPr lang="en-ID" sz="1350" dirty="0">
                <a:latin typeface="Corbel"/>
                <a:cs typeface="Corbel"/>
              </a:rPr>
              <a:t>audit di </a:t>
            </a:r>
            <a:r>
              <a:rPr lang="en-ID" sz="1350" spc="-4" dirty="0" err="1">
                <a:latin typeface="Corbel"/>
                <a:cs typeface="Corbel"/>
              </a:rPr>
              <a:t>bawah</a:t>
            </a:r>
            <a:r>
              <a:rPr lang="en-ID" sz="1350" spc="-4" dirty="0">
                <a:latin typeface="Corbel"/>
                <a:cs typeface="Corbel"/>
              </a:rPr>
              <a:t> </a:t>
            </a:r>
            <a:r>
              <a:rPr lang="en-ID" sz="1350" spc="-8" dirty="0" err="1">
                <a:latin typeface="Corbel"/>
                <a:cs typeface="Corbel"/>
              </a:rPr>
              <a:t>kendali</a:t>
            </a:r>
            <a:r>
              <a:rPr lang="en-ID" sz="1350" spc="-8" dirty="0">
                <a:latin typeface="Corbel"/>
                <a:cs typeface="Corbel"/>
              </a:rPr>
              <a:t>  </a:t>
            </a:r>
            <a:r>
              <a:rPr lang="en-ID" sz="1350" spc="-4" dirty="0" err="1">
                <a:latin typeface="Corbel"/>
                <a:cs typeface="Corbel"/>
              </a:rPr>
              <a:t>klien</a:t>
            </a:r>
            <a:r>
              <a:rPr lang="en-ID" sz="1350" spc="-4" dirty="0">
                <a:latin typeface="Corbel"/>
                <a:cs typeface="Corbel"/>
              </a:rPr>
              <a:t> </a:t>
            </a:r>
            <a:r>
              <a:rPr lang="en-ID" sz="1350" dirty="0">
                <a:latin typeface="Corbel"/>
                <a:cs typeface="Corbel"/>
              </a:rPr>
              <a:t>dan </a:t>
            </a:r>
            <a:r>
              <a:rPr lang="en-ID" sz="1350" spc="-4" dirty="0" err="1">
                <a:latin typeface="Corbel"/>
                <a:cs typeface="Corbel"/>
              </a:rPr>
              <a:t>penanggungjawab</a:t>
            </a:r>
            <a:r>
              <a:rPr lang="en-ID" sz="1350" spc="-4" dirty="0">
                <a:latin typeface="Corbel"/>
                <a:cs typeface="Corbel"/>
              </a:rPr>
              <a:t>  </a:t>
            </a:r>
            <a:r>
              <a:rPr lang="en-ID" sz="1350" spc="-4" dirty="0" err="1">
                <a:latin typeface="Corbel"/>
                <a:cs typeface="Corbel"/>
              </a:rPr>
              <a:t>pelaksana</a:t>
            </a:r>
            <a:r>
              <a:rPr lang="en-ID" sz="1350" spc="-60" dirty="0">
                <a:latin typeface="Corbel"/>
                <a:cs typeface="Corbel"/>
              </a:rPr>
              <a:t> </a:t>
            </a:r>
            <a:r>
              <a:rPr lang="en-ID" sz="1350" spc="-4" dirty="0">
                <a:latin typeface="Corbel"/>
                <a:cs typeface="Corbel"/>
              </a:rPr>
              <a:t>AMI</a:t>
            </a:r>
            <a:r>
              <a:rPr lang="en-ID" sz="1350" i="1" spc="-4" dirty="0">
                <a:latin typeface="Corbel"/>
                <a:cs typeface="Corbel"/>
              </a:rPr>
              <a:t>.</a:t>
            </a:r>
            <a:endParaRPr lang="en-ID" sz="1350" dirty="0">
              <a:latin typeface="Corbel"/>
              <a:cs typeface="Corbel"/>
            </a:endParaRPr>
          </a:p>
          <a:p>
            <a:pPr marL="420529" indent="-134303">
              <a:buFont typeface="Wingdings"/>
              <a:buChar char=""/>
              <a:tabLst>
                <a:tab pos="421005" algn="l"/>
              </a:tabLst>
            </a:pPr>
            <a:r>
              <a:rPr lang="en-ID" sz="1350" spc="-11" dirty="0" err="1">
                <a:latin typeface="Corbel"/>
                <a:cs typeface="Corbel"/>
              </a:rPr>
              <a:t>Tujuannya</a:t>
            </a:r>
            <a:r>
              <a:rPr lang="en-ID" sz="1350" spc="-11" dirty="0">
                <a:latin typeface="Corbel"/>
                <a:cs typeface="Corbel"/>
              </a:rPr>
              <a:t>:</a:t>
            </a:r>
            <a:endParaRPr lang="en-ID" sz="1350" dirty="0">
              <a:latin typeface="Corbel"/>
              <a:cs typeface="Corbel"/>
            </a:endParaRPr>
          </a:p>
          <a:p>
            <a:pPr marL="552926" lvl="1" indent="-132874">
              <a:buFont typeface="Corbel"/>
              <a:buChar char="‐"/>
              <a:tabLst>
                <a:tab pos="553403" algn="l"/>
              </a:tabLst>
            </a:pPr>
            <a:r>
              <a:rPr lang="en-ID" sz="1350" b="1" spc="-4" dirty="0" err="1">
                <a:latin typeface="Corbel"/>
                <a:cs typeface="Corbel"/>
              </a:rPr>
              <a:t>Memeriksa</a:t>
            </a:r>
            <a:r>
              <a:rPr lang="en-ID" sz="1350" b="1" spc="-4" dirty="0">
                <a:latin typeface="Corbel"/>
                <a:cs typeface="Corbel"/>
              </a:rPr>
              <a:t> </a:t>
            </a:r>
            <a:r>
              <a:rPr lang="en-ID" sz="1350" b="1" spc="-11" dirty="0" err="1">
                <a:latin typeface="Corbel"/>
                <a:cs typeface="Corbel"/>
              </a:rPr>
              <a:t>standar</a:t>
            </a:r>
            <a:r>
              <a:rPr lang="en-ID" sz="1350" b="1" spc="-11" dirty="0">
                <a:latin typeface="Corbel"/>
                <a:cs typeface="Corbel"/>
              </a:rPr>
              <a:t>, </a:t>
            </a:r>
            <a:r>
              <a:rPr lang="en-ID" sz="1350" b="1" dirty="0" err="1">
                <a:latin typeface="Corbel"/>
                <a:cs typeface="Corbel"/>
              </a:rPr>
              <a:t>hasil</a:t>
            </a:r>
            <a:r>
              <a:rPr lang="en-ID" sz="1350" b="1" spc="11" dirty="0">
                <a:latin typeface="Corbel"/>
                <a:cs typeface="Corbel"/>
              </a:rPr>
              <a:t> </a:t>
            </a:r>
            <a:r>
              <a:rPr lang="en-ID" sz="1350" b="1" dirty="0">
                <a:latin typeface="Corbel"/>
                <a:cs typeface="Corbel"/>
              </a:rPr>
              <a:t>dan</a:t>
            </a:r>
            <a:endParaRPr lang="en-ID" sz="1350" dirty="0">
              <a:latin typeface="Corbel"/>
              <a:cs typeface="Corbel"/>
            </a:endParaRPr>
          </a:p>
          <a:p>
            <a:pPr marL="552926">
              <a:spcBef>
                <a:spcPts val="4"/>
              </a:spcBef>
            </a:pPr>
            <a:r>
              <a:rPr lang="en-ID" sz="1350" spc="-4" dirty="0">
                <a:latin typeface="Corbel"/>
                <a:cs typeface="Corbel"/>
              </a:rPr>
              <a:t>proses.</a:t>
            </a:r>
            <a:endParaRPr lang="en-ID" sz="1350" dirty="0">
              <a:latin typeface="Corbel"/>
              <a:cs typeface="Corbel"/>
            </a:endParaRPr>
          </a:p>
          <a:p>
            <a:pPr marL="552926" lvl="1" indent="-132874">
              <a:buFont typeface="Corbel"/>
              <a:buChar char="‐"/>
              <a:tabLst>
                <a:tab pos="553403" algn="l"/>
              </a:tabLst>
            </a:pPr>
            <a:r>
              <a:rPr lang="en-ID" sz="1350" b="1" spc="-4" dirty="0" err="1">
                <a:latin typeface="Corbel"/>
                <a:cs typeface="Corbel"/>
              </a:rPr>
              <a:t>Mengidentifikasi</a:t>
            </a:r>
            <a:r>
              <a:rPr lang="en-ID" sz="1350" b="1" spc="-34" dirty="0">
                <a:latin typeface="Corbel"/>
                <a:cs typeface="Corbel"/>
              </a:rPr>
              <a:t> </a:t>
            </a:r>
            <a:r>
              <a:rPr lang="en-ID" sz="1350" b="1" spc="-4" dirty="0" err="1">
                <a:latin typeface="Corbel"/>
                <a:cs typeface="Corbel"/>
              </a:rPr>
              <a:t>masalah</a:t>
            </a:r>
            <a:r>
              <a:rPr lang="en-ID" sz="1350" b="1" spc="-4" dirty="0">
                <a:latin typeface="Corbel"/>
                <a:cs typeface="Corbel"/>
              </a:rPr>
              <a:t>.</a:t>
            </a:r>
            <a:endParaRPr lang="en-ID" sz="1350" dirty="0">
              <a:latin typeface="Corbel"/>
              <a:cs typeface="Corbel"/>
            </a:endParaRPr>
          </a:p>
          <a:p>
            <a:pPr marL="552926" lvl="1" indent="-132874">
              <a:buFont typeface="Corbel"/>
              <a:buChar char="‐"/>
              <a:tabLst>
                <a:tab pos="553403" algn="l"/>
              </a:tabLst>
            </a:pPr>
            <a:r>
              <a:rPr lang="en-ID" sz="1350" b="1" spc="-4" dirty="0" err="1">
                <a:latin typeface="Corbel"/>
                <a:cs typeface="Corbel"/>
              </a:rPr>
              <a:t>Mencari</a:t>
            </a:r>
            <a:r>
              <a:rPr lang="en-ID" sz="1350" b="1" spc="-4" dirty="0">
                <a:latin typeface="Corbel"/>
                <a:cs typeface="Corbel"/>
              </a:rPr>
              <a:t> </a:t>
            </a:r>
            <a:r>
              <a:rPr lang="en-ID" sz="1350" b="1" spc="-4" dirty="0" err="1">
                <a:latin typeface="Corbel"/>
                <a:cs typeface="Corbel"/>
              </a:rPr>
              <a:t>penyelesaian</a:t>
            </a:r>
            <a:r>
              <a:rPr lang="en-ID" sz="1350" b="1" spc="-4" dirty="0">
                <a:latin typeface="Corbel"/>
                <a:cs typeface="Corbel"/>
              </a:rPr>
              <a:t> </a:t>
            </a:r>
            <a:r>
              <a:rPr lang="en-ID" sz="1350" b="1" dirty="0">
                <a:latin typeface="Corbel"/>
                <a:cs typeface="Corbel"/>
              </a:rPr>
              <a:t> </a:t>
            </a:r>
            <a:r>
              <a:rPr lang="en-ID" sz="1350" b="1" spc="-4" dirty="0" err="1">
                <a:latin typeface="Corbel"/>
                <a:cs typeface="Corbel"/>
              </a:rPr>
              <a:t>masalah</a:t>
            </a:r>
            <a:r>
              <a:rPr lang="en-ID" sz="1350" b="1" spc="-4" dirty="0">
                <a:latin typeface="Corbel"/>
                <a:cs typeface="Corbel"/>
              </a:rPr>
              <a:t>.</a:t>
            </a:r>
            <a:endParaRPr lang="en-ID" sz="1350" dirty="0">
              <a:latin typeface="Corbel"/>
              <a:cs typeface="Corbel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E350B746-2840-FCBA-6895-A0CD385E39C9}"/>
              </a:ext>
            </a:extLst>
          </p:cNvPr>
          <p:cNvSpPr txBox="1"/>
          <p:nvPr/>
        </p:nvSpPr>
        <p:spPr>
          <a:xfrm>
            <a:off x="4760975" y="1557322"/>
            <a:ext cx="3197691" cy="1881445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88900" marR="3810" indent="-44450" algn="ctr">
              <a:spcBef>
                <a:spcPts val="71"/>
              </a:spcBef>
            </a:pPr>
            <a:r>
              <a:rPr sz="2000" b="1" spc="-8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  <a:r>
              <a:rPr lang="en-US" sz="2000" b="1" spc="-8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88900" marR="3810" indent="-44450" algn="ctr">
              <a:spcBef>
                <a:spcPts val="71"/>
              </a:spcBef>
            </a:pPr>
            <a:r>
              <a:rPr sz="2000" b="1" spc="-4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</a:t>
            </a:r>
            <a:r>
              <a:rPr sz="2000" b="1" spc="4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b="1" spc="-19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b="1" spc="-3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b="1" spc="-34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b="1" spc="-4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endParaRPr sz="2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42875" indent="-133826">
              <a:spcBef>
                <a:spcPts val="1294"/>
              </a:spcBef>
              <a:buFont typeface="Wingdings"/>
              <a:buChar char=""/>
              <a:tabLst>
                <a:tab pos="143351" algn="l"/>
              </a:tabLst>
            </a:pPr>
            <a:r>
              <a:rPr spc="-4" dirty="0">
                <a:latin typeface="Corbel"/>
                <a:cs typeface="Corbel"/>
              </a:rPr>
              <a:t>Frekuensinya: tidak</a:t>
            </a:r>
            <a:r>
              <a:rPr spc="4" dirty="0">
                <a:latin typeface="Corbel"/>
                <a:cs typeface="Corbel"/>
              </a:rPr>
              <a:t> </a:t>
            </a:r>
            <a:r>
              <a:rPr spc="-4" dirty="0">
                <a:latin typeface="Corbel"/>
                <a:cs typeface="Corbel"/>
              </a:rPr>
              <a:t>periodik</a:t>
            </a:r>
            <a:endParaRPr dirty="0">
              <a:latin typeface="Corbel"/>
              <a:cs typeface="Corbel"/>
            </a:endParaRPr>
          </a:p>
          <a:p>
            <a:pPr marL="142875" marR="246698" indent="-133826">
              <a:buFont typeface="Wingdings"/>
              <a:buChar char=""/>
              <a:tabLst>
                <a:tab pos="143351" algn="l"/>
              </a:tabLst>
            </a:pPr>
            <a:r>
              <a:rPr spc="-8" dirty="0">
                <a:latin typeface="Corbel"/>
                <a:cs typeface="Corbel"/>
              </a:rPr>
              <a:t>Kegiatan </a:t>
            </a:r>
            <a:r>
              <a:rPr dirty="0">
                <a:latin typeface="Corbel"/>
                <a:cs typeface="Corbel"/>
              </a:rPr>
              <a:t>audit di </a:t>
            </a:r>
            <a:r>
              <a:rPr spc="-4" dirty="0">
                <a:latin typeface="Corbel"/>
                <a:cs typeface="Corbel"/>
              </a:rPr>
              <a:t>bawah </a:t>
            </a:r>
            <a:r>
              <a:rPr spc="-8" dirty="0">
                <a:latin typeface="Corbel"/>
                <a:cs typeface="Corbel"/>
              </a:rPr>
              <a:t>kendali  </a:t>
            </a:r>
            <a:r>
              <a:rPr spc="-4" dirty="0">
                <a:latin typeface="Corbel"/>
                <a:cs typeface="Corbel"/>
              </a:rPr>
              <a:t>klien.</a:t>
            </a:r>
            <a:endParaRPr dirty="0">
              <a:latin typeface="Corbel"/>
              <a:cs typeface="Corbel"/>
            </a:endParaRPr>
          </a:p>
          <a:p>
            <a:pPr marL="142875" indent="-133826">
              <a:buFont typeface="Wingdings"/>
              <a:buChar char=""/>
              <a:tabLst>
                <a:tab pos="143351" algn="l"/>
              </a:tabLst>
            </a:pPr>
            <a:r>
              <a:rPr spc="-11" dirty="0">
                <a:latin typeface="Corbel"/>
                <a:cs typeface="Corbel"/>
              </a:rPr>
              <a:t>Tujuannya:</a:t>
            </a:r>
            <a:endParaRPr dirty="0">
              <a:latin typeface="Corbel"/>
              <a:cs typeface="Corbel"/>
            </a:endParaRPr>
          </a:p>
          <a:p>
            <a:pPr marL="275749" lvl="1" indent="-133350">
              <a:buFont typeface="Corbel"/>
              <a:buChar char="‐"/>
              <a:tabLst>
                <a:tab pos="276225" algn="l"/>
              </a:tabLst>
            </a:pPr>
            <a:r>
              <a:rPr dirty="0">
                <a:latin typeface="Corbel"/>
                <a:cs typeface="Corbel"/>
              </a:rPr>
              <a:t>Sesuai </a:t>
            </a:r>
            <a:r>
              <a:rPr spc="-4" dirty="0">
                <a:latin typeface="Corbel"/>
                <a:cs typeface="Corbel"/>
              </a:rPr>
              <a:t>permintaan</a:t>
            </a:r>
            <a:r>
              <a:rPr spc="8" dirty="0">
                <a:latin typeface="Corbel"/>
                <a:cs typeface="Corbel"/>
              </a:rPr>
              <a:t> </a:t>
            </a:r>
            <a:r>
              <a:rPr spc="-4" dirty="0">
                <a:latin typeface="Corbel"/>
                <a:cs typeface="Corbel"/>
              </a:rPr>
              <a:t>klien.</a:t>
            </a:r>
            <a:endParaRPr dirty="0">
              <a:latin typeface="Corbel"/>
              <a:cs typeface="Corbel"/>
            </a:endParaRPr>
          </a:p>
          <a:p>
            <a:pPr marL="275749" lvl="1" indent="-133350">
              <a:buFont typeface="Corbel"/>
              <a:buChar char="‐"/>
              <a:tabLst>
                <a:tab pos="276225" algn="l"/>
              </a:tabLst>
            </a:pPr>
            <a:r>
              <a:rPr spc="-4" dirty="0">
                <a:latin typeface="Corbel"/>
                <a:cs typeface="Corbel"/>
              </a:rPr>
              <a:t>Mencari penyelesaian</a:t>
            </a:r>
            <a:r>
              <a:rPr spc="4" dirty="0">
                <a:latin typeface="Corbel"/>
                <a:cs typeface="Corbel"/>
              </a:rPr>
              <a:t> </a:t>
            </a:r>
            <a:r>
              <a:rPr spc="-4" dirty="0">
                <a:latin typeface="Corbel"/>
                <a:cs typeface="Corbel"/>
              </a:rPr>
              <a:t>masalah.</a:t>
            </a:r>
            <a:endParaRPr dirty="0">
              <a:latin typeface="Corbel"/>
              <a:cs typeface="Corbe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1E5181-95E9-31EA-A11A-4279366A0C1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886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1A1A3A97-6B45-961B-6DD2-AD84432F56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11893" y="383077"/>
            <a:ext cx="5976620" cy="3327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0" dirty="0">
                <a:solidFill>
                  <a:srgbClr val="000000"/>
                </a:solidFill>
                <a:latin typeface="Calibri"/>
                <a:cs typeface="Calibri"/>
              </a:rPr>
              <a:t>PENENTUAN </a:t>
            </a:r>
            <a:r>
              <a:rPr sz="2000" b="1" spc="-55" dirty="0">
                <a:solidFill>
                  <a:srgbClr val="000000"/>
                </a:solidFill>
                <a:latin typeface="Calibri"/>
                <a:cs typeface="Calibri"/>
              </a:rPr>
              <a:t>JADWAL</a:t>
            </a:r>
            <a:r>
              <a:rPr sz="2000" b="1" spc="-20" dirty="0">
                <a:solidFill>
                  <a:srgbClr val="000000"/>
                </a:solidFill>
                <a:latin typeface="Calibri"/>
                <a:cs typeface="Calibri"/>
              </a:rPr>
              <a:t> AUDIT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2A1A6213-D7BA-2CBB-1B63-4F6D1419A045}"/>
              </a:ext>
            </a:extLst>
          </p:cNvPr>
          <p:cNvSpPr txBox="1"/>
          <p:nvPr/>
        </p:nvSpPr>
        <p:spPr>
          <a:xfrm>
            <a:off x="1998027" y="1363096"/>
            <a:ext cx="5147945" cy="2060179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2000" spc="-5" dirty="0">
                <a:latin typeface="Calibri"/>
                <a:cs typeface="Calibri"/>
              </a:rPr>
              <a:t>Jadwal Audit harus </a:t>
            </a:r>
            <a:r>
              <a:rPr sz="2000" spc="-10" dirty="0">
                <a:latin typeface="Calibri"/>
                <a:cs typeface="Calibri"/>
              </a:rPr>
              <a:t>mencakup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:</a:t>
            </a:r>
          </a:p>
          <a:p>
            <a:pPr marL="527685" indent="-51562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000" spc="-5" dirty="0">
                <a:latin typeface="Calibri"/>
                <a:cs typeface="Calibri"/>
              </a:rPr>
              <a:t>Unit </a:t>
            </a:r>
            <a:r>
              <a:rPr sz="2000" spc="-15" dirty="0">
                <a:latin typeface="Calibri"/>
                <a:cs typeface="Calibri"/>
              </a:rPr>
              <a:t>yang akan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diaudit</a:t>
            </a:r>
            <a:endParaRPr sz="2000" dirty="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76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000" spc="-40" dirty="0">
                <a:latin typeface="Calibri"/>
                <a:cs typeface="Calibri"/>
              </a:rPr>
              <a:t>Tanggal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pelaksanaan</a:t>
            </a:r>
            <a:endParaRPr sz="2000" dirty="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000" spc="-55" dirty="0">
                <a:latin typeface="Calibri"/>
                <a:cs typeface="Calibri"/>
              </a:rPr>
              <a:t>Tempat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Pelaksanaan</a:t>
            </a:r>
            <a:endParaRPr sz="2000" dirty="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000" spc="-5" dirty="0">
                <a:latin typeface="Calibri"/>
                <a:cs typeface="Calibri"/>
              </a:rPr>
              <a:t>Tim </a:t>
            </a:r>
            <a:r>
              <a:rPr sz="2000" spc="-10" dirty="0">
                <a:latin typeface="Calibri"/>
                <a:cs typeface="Calibri"/>
              </a:rPr>
              <a:t>Auditor yang bertugas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6FDEC3-DAB4-B5E4-3F6F-3180BE85E85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111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C465EFB-8C2F-F86F-0265-40C7905E75A9}"/>
              </a:ext>
            </a:extLst>
          </p:cNvPr>
          <p:cNvSpPr txBox="1"/>
          <p:nvPr/>
        </p:nvSpPr>
        <p:spPr>
          <a:xfrm>
            <a:off x="1197725" y="1462792"/>
            <a:ext cx="7144764" cy="22179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320" marR="5080">
              <a:lnSpc>
                <a:spcPct val="100000"/>
              </a:lnSpc>
              <a:spcBef>
                <a:spcPts val="95"/>
              </a:spcBef>
            </a:pPr>
            <a:r>
              <a:rPr sz="2000" spc="-15" dirty="0">
                <a:latin typeface="Calibri"/>
                <a:cs typeface="Calibri"/>
              </a:rPr>
              <a:t>Agar </a:t>
            </a:r>
            <a:r>
              <a:rPr sz="2000" spc="-10" dirty="0">
                <a:latin typeface="Calibri"/>
                <a:cs typeface="Calibri"/>
              </a:rPr>
              <a:t>dapat membantu auditor </a:t>
            </a:r>
            <a:r>
              <a:rPr sz="2000" spc="-5" dirty="0">
                <a:latin typeface="Calibri"/>
                <a:cs typeface="Calibri"/>
              </a:rPr>
              <a:t>AMI </a:t>
            </a:r>
            <a:r>
              <a:rPr sz="2000" spc="-10" dirty="0">
                <a:latin typeface="Calibri"/>
                <a:cs typeface="Calibri"/>
              </a:rPr>
              <a:t>dalam bertugas,  </a:t>
            </a:r>
            <a:r>
              <a:rPr sz="2000" spc="-15" dirty="0">
                <a:latin typeface="Calibri"/>
                <a:cs typeface="Calibri"/>
              </a:rPr>
              <a:t>maka daftar </a:t>
            </a:r>
            <a:r>
              <a:rPr sz="2000" spc="-5" dirty="0">
                <a:latin typeface="Calibri"/>
                <a:cs typeface="Calibri"/>
              </a:rPr>
              <a:t>tilik</a:t>
            </a:r>
            <a:r>
              <a:rPr sz="2000" spc="4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harus:</a:t>
            </a:r>
            <a:endParaRPr sz="2000" dirty="0">
              <a:latin typeface="Calibri"/>
              <a:cs typeface="Calibri"/>
            </a:endParaRPr>
          </a:p>
          <a:p>
            <a:pPr marL="314325" indent="-301625">
              <a:lnSpc>
                <a:spcPct val="100000"/>
              </a:lnSpc>
              <a:spcBef>
                <a:spcPts val="670"/>
              </a:spcBef>
              <a:buAutoNum type="arabicPeriod"/>
              <a:tabLst>
                <a:tab pos="417513" algn="l"/>
              </a:tabLst>
            </a:pPr>
            <a:r>
              <a:rPr sz="2000" spc="-20" dirty="0">
                <a:latin typeface="Calibri"/>
                <a:cs typeface="Calibri"/>
              </a:rPr>
              <a:t>informatif</a:t>
            </a:r>
            <a:endParaRPr sz="2000" dirty="0">
              <a:latin typeface="Calibri"/>
              <a:cs typeface="Calibri"/>
            </a:endParaRPr>
          </a:p>
          <a:p>
            <a:pPr marL="314325" indent="-301625">
              <a:lnSpc>
                <a:spcPct val="100000"/>
              </a:lnSpc>
              <a:spcBef>
                <a:spcPts val="675"/>
              </a:spcBef>
              <a:buAutoNum type="arabicPeriod"/>
              <a:tabLst>
                <a:tab pos="417513" algn="l"/>
              </a:tabLst>
            </a:pPr>
            <a:r>
              <a:rPr sz="2000" spc="-10" dirty="0">
                <a:latin typeface="Calibri"/>
                <a:cs typeface="Calibri"/>
              </a:rPr>
              <a:t>mudah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dipahami</a:t>
            </a:r>
            <a:endParaRPr sz="2000" dirty="0">
              <a:latin typeface="Calibri"/>
              <a:cs typeface="Calibri"/>
            </a:endParaRPr>
          </a:p>
          <a:p>
            <a:pPr marL="314325" indent="-301625">
              <a:lnSpc>
                <a:spcPct val="100000"/>
              </a:lnSpc>
              <a:spcBef>
                <a:spcPts val="675"/>
              </a:spcBef>
              <a:buAutoNum type="arabicPeriod"/>
              <a:tabLst>
                <a:tab pos="417513" algn="l"/>
              </a:tabLst>
            </a:pPr>
            <a:r>
              <a:rPr sz="2000" spc="-5" dirty="0">
                <a:latin typeface="Calibri"/>
                <a:cs typeface="Calibri"/>
              </a:rPr>
              <a:t>sesuai </a:t>
            </a:r>
            <a:r>
              <a:rPr sz="2000" spc="-15" dirty="0">
                <a:latin typeface="Calibri"/>
                <a:cs typeface="Calibri"/>
              </a:rPr>
              <a:t>dengan lingkup </a:t>
            </a:r>
            <a:r>
              <a:rPr sz="2000" spc="-10" dirty="0">
                <a:latin typeface="Calibri"/>
                <a:cs typeface="Calibri"/>
              </a:rPr>
              <a:t>dan </a:t>
            </a:r>
            <a:r>
              <a:rPr sz="2000" spc="-15" dirty="0">
                <a:latin typeface="Calibri"/>
                <a:cs typeface="Calibri"/>
              </a:rPr>
              <a:t>area</a:t>
            </a:r>
            <a:r>
              <a:rPr sz="2000" spc="10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audit</a:t>
            </a:r>
            <a:endParaRPr sz="2000" dirty="0">
              <a:latin typeface="Calibri"/>
              <a:cs typeface="Calibri"/>
            </a:endParaRPr>
          </a:p>
          <a:p>
            <a:pPr marL="314325" indent="-301625">
              <a:lnSpc>
                <a:spcPct val="100000"/>
              </a:lnSpc>
              <a:spcBef>
                <a:spcPts val="670"/>
              </a:spcBef>
              <a:buAutoNum type="arabicPeriod"/>
              <a:tabLst>
                <a:tab pos="417513" algn="l"/>
              </a:tabLst>
            </a:pPr>
            <a:r>
              <a:rPr sz="2000" spc="-10" dirty="0">
                <a:latin typeface="Calibri"/>
                <a:cs typeface="Calibri"/>
              </a:rPr>
              <a:t>sebagai alat </a:t>
            </a:r>
            <a:r>
              <a:rPr sz="2000" spc="-5" dirty="0">
                <a:latin typeface="Calibri"/>
                <a:cs typeface="Calibri"/>
              </a:rPr>
              <a:t>pemandu audit</a:t>
            </a:r>
            <a:r>
              <a:rPr sz="2000" spc="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lapangan.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CE466875-BD8E-9A1D-0228-4319115DA9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75675" y="457200"/>
            <a:ext cx="4742180" cy="3327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65" dirty="0">
                <a:solidFill>
                  <a:srgbClr val="000000"/>
                </a:solidFill>
                <a:latin typeface="Calibri"/>
                <a:cs typeface="Calibri"/>
              </a:rPr>
              <a:t>FORMAT </a:t>
            </a:r>
            <a:r>
              <a:rPr sz="2000" b="1" spc="-75" dirty="0">
                <a:solidFill>
                  <a:srgbClr val="000000"/>
                </a:solidFill>
                <a:latin typeface="Calibri"/>
                <a:cs typeface="Calibri"/>
              </a:rPr>
              <a:t>DAFTAR</a:t>
            </a:r>
            <a:r>
              <a:rPr sz="2000" b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000000"/>
                </a:solidFill>
                <a:latin typeface="Calibri"/>
                <a:cs typeface="Calibri"/>
              </a:rPr>
              <a:t>TILIK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86EB62-3E2B-DF99-4BF2-66ED9316019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466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A6258ADA-47D7-22D9-2525-C7FAFEDEED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17751" y="781431"/>
            <a:ext cx="2096453" cy="237405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400" b="1" spc="-11" dirty="0">
                <a:solidFill>
                  <a:srgbClr val="000000"/>
                </a:solidFill>
              </a:rPr>
              <a:t>Contoh </a:t>
            </a:r>
            <a:r>
              <a:rPr sz="1400" b="1" spc="-8" dirty="0">
                <a:solidFill>
                  <a:srgbClr val="000000"/>
                </a:solidFill>
              </a:rPr>
              <a:t>Daftar</a:t>
            </a:r>
            <a:r>
              <a:rPr sz="1400" b="1" spc="-15" dirty="0">
                <a:solidFill>
                  <a:srgbClr val="000000"/>
                </a:solidFill>
              </a:rPr>
              <a:t> </a:t>
            </a:r>
            <a:r>
              <a:rPr sz="1400" b="1" spc="-8" dirty="0">
                <a:solidFill>
                  <a:srgbClr val="000000"/>
                </a:solidFill>
              </a:rPr>
              <a:t>Tilik</a:t>
            </a:r>
            <a:endParaRPr sz="1400" dirty="0"/>
          </a:p>
        </p:txBody>
      </p:sp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A711C123-F79F-A89B-BAF1-7B8F5348FBC5}"/>
              </a:ext>
            </a:extLst>
          </p:cNvPr>
          <p:cNvGraphicFramePr>
            <a:graphicFrameLocks noGrp="1"/>
          </p:cNvGraphicFramePr>
          <p:nvPr/>
        </p:nvGraphicFramePr>
        <p:xfrm>
          <a:off x="1652588" y="1252538"/>
          <a:ext cx="6029325" cy="34861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9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81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81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53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722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No.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48895" marR="40005" indent="146050">
                        <a:lnSpc>
                          <a:spcPct val="100000"/>
                        </a:lnSpc>
                        <a:spcBef>
                          <a:spcPts val="1280"/>
                        </a:spcBef>
                      </a:pPr>
                      <a:r>
                        <a:rPr sz="1400" b="1" spc="-15" dirty="0">
                          <a:latin typeface="Calibri"/>
                          <a:cs typeface="Calibri"/>
                        </a:rPr>
                        <a:t>Referensi 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(Butir</a:t>
                      </a:r>
                      <a:r>
                        <a:rPr sz="1400" b="1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Mutu)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 marL="36258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spc="-15" dirty="0">
                          <a:latin typeface="Calibri"/>
                          <a:cs typeface="Calibri"/>
                        </a:rPr>
                        <a:t>Pertanyaan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2501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spc="-10" dirty="0">
                          <a:latin typeface="Calibri"/>
                          <a:cs typeface="Calibri"/>
                        </a:rPr>
                        <a:t>Catatan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Audit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1225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spc="-20" dirty="0">
                          <a:latin typeface="Calibri"/>
                          <a:cs typeface="Calibri"/>
                        </a:rPr>
                        <a:t>TS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1193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spc="-10" dirty="0">
                          <a:latin typeface="Calibri"/>
                          <a:cs typeface="Calibri"/>
                        </a:rPr>
                        <a:t>Catatan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Khusus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03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1.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95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ts val="171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Standar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5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51435">
                        <a:lnSpc>
                          <a:spcPct val="1000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Butir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5.3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ts val="1710"/>
                        </a:lnSpc>
                      </a:pPr>
                      <a:r>
                        <a:rPr sz="1100" spc="-10" dirty="0">
                          <a:latin typeface="Calibri"/>
                          <a:cs typeface="Calibri"/>
                        </a:rPr>
                        <a:t>Pastikan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setiap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dosen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 marL="51435" marR="86995">
                        <a:lnSpc>
                          <a:spcPct val="1000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merencanakan  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proses</a:t>
                      </a:r>
                      <a:r>
                        <a:rPr sz="1100" b="1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" dirty="0">
                          <a:latin typeface="Calibri"/>
                          <a:cs typeface="Calibri"/>
                        </a:rPr>
                        <a:t>pembelajaran 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secara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baik.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ts val="171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Sebagian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dosen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52069" marR="199390">
                        <a:lnSpc>
                          <a:spcPct val="1000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belum 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menyampaikan  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kontrak</a:t>
                      </a:r>
                      <a:r>
                        <a:rPr sz="11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perkuliahan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100" dirty="0">
                          <a:latin typeface="Wingdings"/>
                          <a:cs typeface="Wingdings"/>
                        </a:rPr>
                        <a:t></a:t>
                      </a:r>
                      <a:endParaRPr sz="1100">
                        <a:latin typeface="Wingdings"/>
                        <a:cs typeface="Wingdings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6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F16B1DF-2F14-F50B-E591-2BE62463EFD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149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061B3E56-22A3-C318-528D-8B1066ED07C3}"/>
              </a:ext>
            </a:extLst>
          </p:cNvPr>
          <p:cNvSpPr/>
          <p:nvPr/>
        </p:nvSpPr>
        <p:spPr>
          <a:xfrm>
            <a:off x="3244976" y="1170432"/>
            <a:ext cx="599504" cy="8372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1A574B66-BACC-12C0-E710-AAF7A21D75D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72433" y="463906"/>
            <a:ext cx="5115878" cy="360516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 marR="3810">
              <a:lnSpc>
                <a:spcPct val="110100"/>
              </a:lnSpc>
              <a:spcBef>
                <a:spcPts val="71"/>
              </a:spcBef>
            </a:pPr>
            <a:r>
              <a:rPr sz="2000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Pertimbangan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dalam </a:t>
            </a:r>
            <a:r>
              <a:rPr sz="2000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Penentuan  </a:t>
            </a:r>
            <a:r>
              <a:rPr sz="20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Auditor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  <a:r>
              <a:rPr sz="2000" b="1" spc="1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36ACCE57-6E9F-F864-E542-BCEEBED758D1}"/>
              </a:ext>
            </a:extLst>
          </p:cNvPr>
          <p:cNvSpPr txBox="1"/>
          <p:nvPr/>
        </p:nvSpPr>
        <p:spPr>
          <a:xfrm>
            <a:off x="1137709" y="1345373"/>
            <a:ext cx="5885498" cy="2452754"/>
          </a:xfrm>
          <a:prstGeom prst="rect">
            <a:avLst/>
          </a:prstGeom>
        </p:spPr>
        <p:txBody>
          <a:bodyPr vert="horz" wrap="square" lIns="0" tIns="41433" rIns="0" bIns="0" rtlCol="0">
            <a:spAutoFit/>
          </a:bodyPr>
          <a:lstStyle/>
          <a:p>
            <a:pPr marL="312419" indent="-303371">
              <a:spcBef>
                <a:spcPts val="326"/>
              </a:spcBef>
              <a:buAutoNum type="arabicPeriod"/>
              <a:tabLst>
                <a:tab pos="312419" algn="l"/>
                <a:tab pos="312896" algn="l"/>
              </a:tabLst>
            </a:pPr>
            <a:r>
              <a:rPr sz="2000" spc="-8" dirty="0">
                <a:latin typeface="Calibri"/>
                <a:cs typeface="Calibri"/>
              </a:rPr>
              <a:t>Tidak </a:t>
            </a:r>
            <a:r>
              <a:rPr sz="2000" spc="-4" dirty="0">
                <a:latin typeface="Calibri"/>
                <a:cs typeface="Calibri"/>
              </a:rPr>
              <a:t>ada </a:t>
            </a:r>
            <a:r>
              <a:rPr sz="2000" spc="-19" dirty="0">
                <a:latin typeface="Calibri"/>
                <a:cs typeface="Calibri"/>
              </a:rPr>
              <a:t>konflik</a:t>
            </a:r>
            <a:r>
              <a:rPr sz="2000" spc="19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kepentingan</a:t>
            </a:r>
            <a:endParaRPr sz="2000" dirty="0">
              <a:latin typeface="Calibri"/>
              <a:cs typeface="Calibri"/>
            </a:endParaRPr>
          </a:p>
          <a:p>
            <a:pPr marL="312419" marR="3810" indent="-303371">
              <a:lnSpc>
                <a:spcPts val="2273"/>
              </a:lnSpc>
              <a:spcBef>
                <a:spcPts val="533"/>
              </a:spcBef>
              <a:buAutoNum type="arabicPeriod"/>
              <a:tabLst>
                <a:tab pos="312419" algn="l"/>
                <a:tab pos="312896" algn="l"/>
              </a:tabLst>
            </a:pPr>
            <a:r>
              <a:rPr sz="2000" spc="-8" dirty="0">
                <a:latin typeface="Calibri"/>
                <a:cs typeface="Calibri"/>
              </a:rPr>
              <a:t>Memiliki </a:t>
            </a:r>
            <a:r>
              <a:rPr sz="2000" spc="-11" dirty="0">
                <a:latin typeface="Calibri"/>
                <a:cs typeface="Calibri"/>
              </a:rPr>
              <a:t>pengetahuan </a:t>
            </a:r>
            <a:r>
              <a:rPr sz="2000" spc="-8" dirty="0">
                <a:latin typeface="Calibri"/>
                <a:cs typeface="Calibri"/>
              </a:rPr>
              <a:t>serumpun </a:t>
            </a:r>
            <a:r>
              <a:rPr sz="2000" spc="-11" dirty="0">
                <a:latin typeface="Calibri"/>
                <a:cs typeface="Calibri"/>
              </a:rPr>
              <a:t>dengan area </a:t>
            </a:r>
            <a:r>
              <a:rPr sz="2000" spc="-15" dirty="0">
                <a:latin typeface="Calibri"/>
                <a:cs typeface="Calibri"/>
              </a:rPr>
              <a:t>yang  </a:t>
            </a:r>
            <a:r>
              <a:rPr sz="2000" spc="-8" dirty="0">
                <a:latin typeface="Calibri"/>
                <a:cs typeface="Calibri"/>
              </a:rPr>
              <a:t>diaudit</a:t>
            </a:r>
            <a:endParaRPr sz="2000" dirty="0">
              <a:latin typeface="Calibri"/>
              <a:cs typeface="Calibri"/>
            </a:endParaRPr>
          </a:p>
          <a:p>
            <a:pPr marL="312419" indent="-303371">
              <a:spcBef>
                <a:spcPts val="214"/>
              </a:spcBef>
              <a:buAutoNum type="arabicPeriod"/>
              <a:tabLst>
                <a:tab pos="312419" algn="l"/>
                <a:tab pos="312896" algn="l"/>
              </a:tabLst>
            </a:pPr>
            <a:r>
              <a:rPr sz="2000" spc="-4" dirty="0">
                <a:latin typeface="Calibri"/>
                <a:cs typeface="Calibri"/>
              </a:rPr>
              <a:t>Menguasai </a:t>
            </a:r>
            <a:r>
              <a:rPr sz="2000" spc="-8" dirty="0">
                <a:latin typeface="Calibri"/>
                <a:cs typeface="Calibri"/>
              </a:rPr>
              <a:t>teknik</a:t>
            </a:r>
            <a:r>
              <a:rPr sz="2000" spc="23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audit</a:t>
            </a:r>
            <a:endParaRPr sz="2000" dirty="0">
              <a:latin typeface="Calibri"/>
              <a:cs typeface="Calibri"/>
            </a:endParaRPr>
          </a:p>
          <a:p>
            <a:pPr marL="312419" indent="-303371">
              <a:spcBef>
                <a:spcPts val="251"/>
              </a:spcBef>
              <a:buAutoNum type="arabicPeriod"/>
              <a:tabLst>
                <a:tab pos="312419" algn="l"/>
                <a:tab pos="312896" algn="l"/>
              </a:tabLst>
            </a:pPr>
            <a:r>
              <a:rPr sz="2000" spc="-8" dirty="0">
                <a:latin typeface="Calibri"/>
                <a:cs typeface="Calibri"/>
              </a:rPr>
              <a:t>Memiliki </a:t>
            </a:r>
            <a:r>
              <a:rPr sz="2000" spc="-19" dirty="0">
                <a:latin typeface="Calibri"/>
                <a:cs typeface="Calibri"/>
              </a:rPr>
              <a:t>karakter</a:t>
            </a:r>
            <a:r>
              <a:rPr sz="2000" spc="11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positif</a:t>
            </a:r>
            <a:endParaRPr sz="2000" dirty="0">
              <a:latin typeface="Calibri"/>
              <a:cs typeface="Calibri"/>
            </a:endParaRPr>
          </a:p>
          <a:p>
            <a:pPr marL="312419" indent="-303371">
              <a:spcBef>
                <a:spcPts val="255"/>
              </a:spcBef>
              <a:buAutoNum type="arabicPeriod"/>
              <a:tabLst>
                <a:tab pos="312419" algn="l"/>
                <a:tab pos="312896" algn="l"/>
              </a:tabLst>
            </a:pPr>
            <a:r>
              <a:rPr sz="2000" spc="-4" dirty="0">
                <a:latin typeface="Calibri"/>
                <a:cs typeface="Calibri"/>
              </a:rPr>
              <a:t>Mampu </a:t>
            </a:r>
            <a:r>
              <a:rPr sz="2000" spc="-15" dirty="0">
                <a:latin typeface="Calibri"/>
                <a:cs typeface="Calibri"/>
              </a:rPr>
              <a:t>kerja </a:t>
            </a:r>
            <a:r>
              <a:rPr sz="2000" spc="-8" dirty="0">
                <a:latin typeface="Calibri"/>
                <a:cs typeface="Calibri"/>
              </a:rPr>
              <a:t>dalam</a:t>
            </a:r>
            <a:r>
              <a:rPr sz="2000" spc="41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tim</a:t>
            </a:r>
            <a:endParaRPr sz="2000" dirty="0">
              <a:latin typeface="Calibri"/>
              <a:cs typeface="Calibri"/>
            </a:endParaRPr>
          </a:p>
          <a:p>
            <a:pPr marL="312419" indent="-303371">
              <a:spcBef>
                <a:spcPts val="251"/>
              </a:spcBef>
              <a:buAutoNum type="arabicPeriod"/>
              <a:tabLst>
                <a:tab pos="312419" algn="l"/>
                <a:tab pos="312896" algn="l"/>
              </a:tabLst>
            </a:pPr>
            <a:r>
              <a:rPr sz="2000" spc="-4" dirty="0">
                <a:latin typeface="Calibri"/>
                <a:cs typeface="Calibri"/>
              </a:rPr>
              <a:t>Memahami manajemen</a:t>
            </a:r>
            <a:r>
              <a:rPr sz="2000" spc="19" dirty="0">
                <a:latin typeface="Calibri"/>
                <a:cs typeface="Calibri"/>
              </a:rPr>
              <a:t> </a:t>
            </a:r>
            <a:r>
              <a:rPr sz="2000" spc="-11" dirty="0">
                <a:latin typeface="Calibri"/>
                <a:cs typeface="Calibri"/>
              </a:rPr>
              <a:t>PT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29D872-3170-84D4-235C-F48CA722D65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537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9E05AE-2C93-4C8A-B139-532C5777C429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141101-6F2B-9EEC-9B37-70D2F1303A5B}"/>
              </a:ext>
            </a:extLst>
          </p:cNvPr>
          <p:cNvSpPr txBox="1"/>
          <p:nvPr/>
        </p:nvSpPr>
        <p:spPr>
          <a:xfrm>
            <a:off x="1041635" y="1756091"/>
            <a:ext cx="7608911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7685" indent="-515620">
              <a:spcBef>
                <a:spcPts val="77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Perencanaan</a:t>
            </a:r>
            <a:r>
              <a:rPr lang="en-ID" sz="2000" spc="-16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L="527685" indent="-515620">
              <a:spcBef>
                <a:spcPts val="6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Kebijakan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Pelaksanaan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L="527685" indent="-515620">
              <a:spcBef>
                <a:spcPts val="67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Rencana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6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L="527685" indent="-515620">
              <a:spcBef>
                <a:spcPts val="6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Instrumen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AMI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ADF7C5-F876-AA16-E26B-57A05E30595F}"/>
              </a:ext>
            </a:extLst>
          </p:cNvPr>
          <p:cNvSpPr txBox="1"/>
          <p:nvPr/>
        </p:nvSpPr>
        <p:spPr>
          <a:xfrm>
            <a:off x="1125626" y="844952"/>
            <a:ext cx="1425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Outline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FD40AA-DF05-ECE0-FF2F-6996E3611451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887E463-06A8-BE2D-6D35-99B85916C11E}"/>
              </a:ext>
            </a:extLst>
          </p:cNvPr>
          <p:cNvGrpSpPr/>
          <p:nvPr/>
        </p:nvGrpSpPr>
        <p:grpSpPr>
          <a:xfrm>
            <a:off x="5473624" y="1129617"/>
            <a:ext cx="3221643" cy="3347262"/>
            <a:chOff x="4572000" y="2048962"/>
            <a:chExt cx="3465298" cy="3478989"/>
          </a:xfrm>
        </p:grpSpPr>
        <p:pic>
          <p:nvPicPr>
            <p:cNvPr id="21" name="Picture 2" descr="Tentang SPMI – Badan Penjaminan Mutu (BPM)">
              <a:extLst>
                <a:ext uri="{FF2B5EF4-FFF2-40B4-BE49-F238E27FC236}">
                  <a16:creationId xmlns:a16="http://schemas.microsoft.com/office/drawing/2014/main" id="{6B272491-E539-443C-7FA9-6711BDCD53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048962"/>
              <a:ext cx="3465298" cy="3478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25E3009-59AE-B359-6F80-E80E76EEAEA9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347" y="3304792"/>
              <a:ext cx="926603" cy="65361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A8677B4-821B-59B9-199A-2C35BED06EA7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3A78AD19-EB5C-45E5-096B-6342C99FC882}"/>
              </a:ext>
            </a:extLst>
          </p:cNvPr>
          <p:cNvSpPr/>
          <p:nvPr/>
        </p:nvSpPr>
        <p:spPr>
          <a:xfrm>
            <a:off x="2606041" y="1205865"/>
            <a:ext cx="5273801" cy="8663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2999CA3E-8D9F-6C27-D1CB-BAD77E0EC433}"/>
              </a:ext>
            </a:extLst>
          </p:cNvPr>
          <p:cNvSpPr/>
          <p:nvPr/>
        </p:nvSpPr>
        <p:spPr>
          <a:xfrm>
            <a:off x="4295394" y="1300744"/>
            <a:ext cx="2522600" cy="7806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82D25C33-8E3A-FC7E-EA70-FCDE8687F364}"/>
              </a:ext>
            </a:extLst>
          </p:cNvPr>
          <p:cNvSpPr/>
          <p:nvPr/>
        </p:nvSpPr>
        <p:spPr>
          <a:xfrm>
            <a:off x="2652332" y="1237297"/>
            <a:ext cx="5184934" cy="777239"/>
          </a:xfrm>
          <a:custGeom>
            <a:avLst/>
            <a:gdLst/>
            <a:ahLst/>
            <a:cxnLst/>
            <a:rect l="l" t="t" r="r" b="b"/>
            <a:pathLst>
              <a:path w="6913245" h="1036319">
                <a:moveTo>
                  <a:pt x="6740143" y="0"/>
                </a:moveTo>
                <a:lnTo>
                  <a:pt x="172719" y="0"/>
                </a:lnTo>
                <a:lnTo>
                  <a:pt x="126808" y="6170"/>
                </a:lnTo>
                <a:lnTo>
                  <a:pt x="85550" y="23584"/>
                </a:lnTo>
                <a:lnTo>
                  <a:pt x="50593" y="50593"/>
                </a:lnTo>
                <a:lnTo>
                  <a:pt x="23584" y="85550"/>
                </a:lnTo>
                <a:lnTo>
                  <a:pt x="6170" y="126808"/>
                </a:lnTo>
                <a:lnTo>
                  <a:pt x="0" y="172720"/>
                </a:lnTo>
                <a:lnTo>
                  <a:pt x="0" y="863600"/>
                </a:lnTo>
                <a:lnTo>
                  <a:pt x="6170" y="909511"/>
                </a:lnTo>
                <a:lnTo>
                  <a:pt x="23584" y="950769"/>
                </a:lnTo>
                <a:lnTo>
                  <a:pt x="50593" y="985726"/>
                </a:lnTo>
                <a:lnTo>
                  <a:pt x="85550" y="1012735"/>
                </a:lnTo>
                <a:lnTo>
                  <a:pt x="126808" y="1030149"/>
                </a:lnTo>
                <a:lnTo>
                  <a:pt x="172719" y="1036320"/>
                </a:lnTo>
                <a:lnTo>
                  <a:pt x="6740143" y="1036320"/>
                </a:lnTo>
                <a:lnTo>
                  <a:pt x="6786055" y="1030149"/>
                </a:lnTo>
                <a:lnTo>
                  <a:pt x="6827313" y="1012735"/>
                </a:lnTo>
                <a:lnTo>
                  <a:pt x="6862270" y="985726"/>
                </a:lnTo>
                <a:lnTo>
                  <a:pt x="6889279" y="950769"/>
                </a:lnTo>
                <a:lnTo>
                  <a:pt x="6906693" y="909511"/>
                </a:lnTo>
                <a:lnTo>
                  <a:pt x="6912863" y="863600"/>
                </a:lnTo>
                <a:lnTo>
                  <a:pt x="6912863" y="172720"/>
                </a:lnTo>
                <a:lnTo>
                  <a:pt x="6906693" y="126808"/>
                </a:lnTo>
                <a:lnTo>
                  <a:pt x="6889279" y="85550"/>
                </a:lnTo>
                <a:lnTo>
                  <a:pt x="6862270" y="50593"/>
                </a:lnTo>
                <a:lnTo>
                  <a:pt x="6827313" y="23584"/>
                </a:lnTo>
                <a:lnTo>
                  <a:pt x="6786055" y="6170"/>
                </a:lnTo>
                <a:lnTo>
                  <a:pt x="6740143" y="0"/>
                </a:lnTo>
                <a:close/>
              </a:path>
            </a:pathLst>
          </a:custGeom>
          <a:solidFill>
            <a:srgbClr val="77923B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FFF9D34D-EB7F-F070-C4F1-EE0A8933824C}"/>
              </a:ext>
            </a:extLst>
          </p:cNvPr>
          <p:cNvSpPr/>
          <p:nvPr/>
        </p:nvSpPr>
        <p:spPr>
          <a:xfrm>
            <a:off x="2652332" y="1237297"/>
            <a:ext cx="5184934" cy="777239"/>
          </a:xfrm>
          <a:custGeom>
            <a:avLst/>
            <a:gdLst/>
            <a:ahLst/>
            <a:cxnLst/>
            <a:rect l="l" t="t" r="r" b="b"/>
            <a:pathLst>
              <a:path w="6913245" h="1036319">
                <a:moveTo>
                  <a:pt x="0" y="172720"/>
                </a:moveTo>
                <a:lnTo>
                  <a:pt x="6170" y="126808"/>
                </a:lnTo>
                <a:lnTo>
                  <a:pt x="23584" y="85550"/>
                </a:lnTo>
                <a:lnTo>
                  <a:pt x="50593" y="50593"/>
                </a:lnTo>
                <a:lnTo>
                  <a:pt x="85550" y="23584"/>
                </a:lnTo>
                <a:lnTo>
                  <a:pt x="126808" y="6170"/>
                </a:lnTo>
                <a:lnTo>
                  <a:pt x="172719" y="0"/>
                </a:lnTo>
                <a:lnTo>
                  <a:pt x="6740143" y="0"/>
                </a:lnTo>
                <a:lnTo>
                  <a:pt x="6786055" y="6170"/>
                </a:lnTo>
                <a:lnTo>
                  <a:pt x="6827313" y="23584"/>
                </a:lnTo>
                <a:lnTo>
                  <a:pt x="6862270" y="50593"/>
                </a:lnTo>
                <a:lnTo>
                  <a:pt x="6889279" y="85550"/>
                </a:lnTo>
                <a:lnTo>
                  <a:pt x="6906693" y="126808"/>
                </a:lnTo>
                <a:lnTo>
                  <a:pt x="6912863" y="172720"/>
                </a:lnTo>
                <a:lnTo>
                  <a:pt x="6912863" y="863600"/>
                </a:lnTo>
                <a:lnTo>
                  <a:pt x="6906693" y="909511"/>
                </a:lnTo>
                <a:lnTo>
                  <a:pt x="6889279" y="950769"/>
                </a:lnTo>
                <a:lnTo>
                  <a:pt x="6862270" y="985726"/>
                </a:lnTo>
                <a:lnTo>
                  <a:pt x="6827313" y="1012735"/>
                </a:lnTo>
                <a:lnTo>
                  <a:pt x="6786055" y="1030149"/>
                </a:lnTo>
                <a:lnTo>
                  <a:pt x="6740143" y="1036320"/>
                </a:lnTo>
                <a:lnTo>
                  <a:pt x="172719" y="1036320"/>
                </a:lnTo>
                <a:lnTo>
                  <a:pt x="126808" y="1030149"/>
                </a:lnTo>
                <a:lnTo>
                  <a:pt x="85550" y="1012735"/>
                </a:lnTo>
                <a:lnTo>
                  <a:pt x="50593" y="985726"/>
                </a:lnTo>
                <a:lnTo>
                  <a:pt x="23584" y="950769"/>
                </a:lnTo>
                <a:lnTo>
                  <a:pt x="6170" y="909511"/>
                </a:lnTo>
                <a:lnTo>
                  <a:pt x="0" y="863600"/>
                </a:lnTo>
                <a:lnTo>
                  <a:pt x="0" y="172720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B6214825-1FE8-3A81-C95B-3A8993CFF0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24565" y="1405318"/>
            <a:ext cx="1974056" cy="437940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b="1" dirty="0">
                <a:solidFill>
                  <a:srgbClr val="FFFFFF"/>
                </a:solidFill>
                <a:latin typeface="Century Gothic"/>
                <a:cs typeface="Century Gothic"/>
              </a:rPr>
              <a:t>Auditor</a:t>
            </a:r>
            <a:r>
              <a:rPr sz="2700" b="1" spc="-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entury Gothic"/>
                <a:cs typeface="Century Gothic"/>
              </a:rPr>
              <a:t>AMI</a:t>
            </a:r>
            <a:endParaRPr sz="2700">
              <a:latin typeface="Century Gothic"/>
              <a:cs typeface="Century Gothic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DFA71010-CC62-716B-2E11-7FE2C78316B2}"/>
              </a:ext>
            </a:extLst>
          </p:cNvPr>
          <p:cNvSpPr/>
          <p:nvPr/>
        </p:nvSpPr>
        <p:spPr>
          <a:xfrm>
            <a:off x="1472184" y="882395"/>
            <a:ext cx="1708785" cy="170992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FE58C30D-549B-3AA6-4855-8FA84AF34D1E}"/>
              </a:ext>
            </a:extLst>
          </p:cNvPr>
          <p:cNvSpPr/>
          <p:nvPr/>
        </p:nvSpPr>
        <p:spPr>
          <a:xfrm>
            <a:off x="1518475" y="913829"/>
            <a:ext cx="1619630" cy="162077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EF88F420-1078-C55E-4F97-8D05D632D8E3}"/>
              </a:ext>
            </a:extLst>
          </p:cNvPr>
          <p:cNvSpPr/>
          <p:nvPr/>
        </p:nvSpPr>
        <p:spPr>
          <a:xfrm>
            <a:off x="1518475" y="913829"/>
            <a:ext cx="1619726" cy="1621155"/>
          </a:xfrm>
          <a:custGeom>
            <a:avLst/>
            <a:gdLst/>
            <a:ahLst/>
            <a:cxnLst/>
            <a:rect l="l" t="t" r="r" b="b"/>
            <a:pathLst>
              <a:path w="2159635" h="2161540">
                <a:moveTo>
                  <a:pt x="0" y="1080515"/>
                </a:moveTo>
                <a:lnTo>
                  <a:pt x="1052" y="1032384"/>
                </a:lnTo>
                <a:lnTo>
                  <a:pt x="4178" y="984791"/>
                </a:lnTo>
                <a:lnTo>
                  <a:pt x="9336" y="937781"/>
                </a:lnTo>
                <a:lnTo>
                  <a:pt x="16481" y="891399"/>
                </a:lnTo>
                <a:lnTo>
                  <a:pt x="25569" y="845688"/>
                </a:lnTo>
                <a:lnTo>
                  <a:pt x="36557" y="800691"/>
                </a:lnTo>
                <a:lnTo>
                  <a:pt x="49400" y="756454"/>
                </a:lnTo>
                <a:lnTo>
                  <a:pt x="64054" y="713019"/>
                </a:lnTo>
                <a:lnTo>
                  <a:pt x="80476" y="670431"/>
                </a:lnTo>
                <a:lnTo>
                  <a:pt x="98622" y="628733"/>
                </a:lnTo>
                <a:lnTo>
                  <a:pt x="118447" y="587970"/>
                </a:lnTo>
                <a:lnTo>
                  <a:pt x="139908" y="548186"/>
                </a:lnTo>
                <a:lnTo>
                  <a:pt x="162962" y="509424"/>
                </a:lnTo>
                <a:lnTo>
                  <a:pt x="187564" y="471728"/>
                </a:lnTo>
                <a:lnTo>
                  <a:pt x="213670" y="435142"/>
                </a:lnTo>
                <a:lnTo>
                  <a:pt x="241236" y="399710"/>
                </a:lnTo>
                <a:lnTo>
                  <a:pt x="270219" y="365476"/>
                </a:lnTo>
                <a:lnTo>
                  <a:pt x="300575" y="332484"/>
                </a:lnTo>
                <a:lnTo>
                  <a:pt x="332259" y="300778"/>
                </a:lnTo>
                <a:lnTo>
                  <a:pt x="365228" y="270402"/>
                </a:lnTo>
                <a:lnTo>
                  <a:pt x="399438" y="241399"/>
                </a:lnTo>
                <a:lnTo>
                  <a:pt x="434845" y="213814"/>
                </a:lnTo>
                <a:lnTo>
                  <a:pt x="471405" y="187690"/>
                </a:lnTo>
                <a:lnTo>
                  <a:pt x="509075" y="163071"/>
                </a:lnTo>
                <a:lnTo>
                  <a:pt x="547810" y="140002"/>
                </a:lnTo>
                <a:lnTo>
                  <a:pt x="587566" y="118526"/>
                </a:lnTo>
                <a:lnTo>
                  <a:pt x="628300" y="98687"/>
                </a:lnTo>
                <a:lnTo>
                  <a:pt x="669968" y="80529"/>
                </a:lnTo>
                <a:lnTo>
                  <a:pt x="712526" y="64096"/>
                </a:lnTo>
                <a:lnTo>
                  <a:pt x="755929" y="49432"/>
                </a:lnTo>
                <a:lnTo>
                  <a:pt x="800135" y="36581"/>
                </a:lnTo>
                <a:lnTo>
                  <a:pt x="845098" y="25586"/>
                </a:lnTo>
                <a:lnTo>
                  <a:pt x="890776" y="16492"/>
                </a:lnTo>
                <a:lnTo>
                  <a:pt x="937125" y="9342"/>
                </a:lnTo>
                <a:lnTo>
                  <a:pt x="984100" y="4181"/>
                </a:lnTo>
                <a:lnTo>
                  <a:pt x="1031657" y="1052"/>
                </a:lnTo>
                <a:lnTo>
                  <a:pt x="1079754" y="0"/>
                </a:lnTo>
                <a:lnTo>
                  <a:pt x="1127855" y="1052"/>
                </a:lnTo>
                <a:lnTo>
                  <a:pt x="1175416" y="4181"/>
                </a:lnTo>
                <a:lnTo>
                  <a:pt x="1222395" y="9342"/>
                </a:lnTo>
                <a:lnTo>
                  <a:pt x="1268747" y="16492"/>
                </a:lnTo>
                <a:lnTo>
                  <a:pt x="1314428" y="25586"/>
                </a:lnTo>
                <a:lnTo>
                  <a:pt x="1359394" y="36581"/>
                </a:lnTo>
                <a:lnTo>
                  <a:pt x="1403602" y="49432"/>
                </a:lnTo>
                <a:lnTo>
                  <a:pt x="1447007" y="64096"/>
                </a:lnTo>
                <a:lnTo>
                  <a:pt x="1489566" y="80529"/>
                </a:lnTo>
                <a:lnTo>
                  <a:pt x="1531234" y="98687"/>
                </a:lnTo>
                <a:lnTo>
                  <a:pt x="1571969" y="118526"/>
                </a:lnTo>
                <a:lnTo>
                  <a:pt x="1611726" y="140002"/>
                </a:lnTo>
                <a:lnTo>
                  <a:pt x="1650460" y="163071"/>
                </a:lnTo>
                <a:lnTo>
                  <a:pt x="1688130" y="187690"/>
                </a:lnTo>
                <a:lnTo>
                  <a:pt x="1724689" y="213814"/>
                </a:lnTo>
                <a:lnTo>
                  <a:pt x="1760096" y="241399"/>
                </a:lnTo>
                <a:lnTo>
                  <a:pt x="1794305" y="270402"/>
                </a:lnTo>
                <a:lnTo>
                  <a:pt x="1827273" y="300778"/>
                </a:lnTo>
                <a:lnTo>
                  <a:pt x="1858956" y="332484"/>
                </a:lnTo>
                <a:lnTo>
                  <a:pt x="1889310" y="365476"/>
                </a:lnTo>
                <a:lnTo>
                  <a:pt x="1918291" y="399710"/>
                </a:lnTo>
                <a:lnTo>
                  <a:pt x="1945856" y="435142"/>
                </a:lnTo>
                <a:lnTo>
                  <a:pt x="1971960" y="471728"/>
                </a:lnTo>
                <a:lnTo>
                  <a:pt x="1996560" y="509424"/>
                </a:lnTo>
                <a:lnTo>
                  <a:pt x="2019612" y="548186"/>
                </a:lnTo>
                <a:lnTo>
                  <a:pt x="2041072" y="587970"/>
                </a:lnTo>
                <a:lnTo>
                  <a:pt x="2060896" y="628733"/>
                </a:lnTo>
                <a:lnTo>
                  <a:pt x="2079040" y="670431"/>
                </a:lnTo>
                <a:lnTo>
                  <a:pt x="2095460" y="713019"/>
                </a:lnTo>
                <a:lnTo>
                  <a:pt x="2110113" y="756454"/>
                </a:lnTo>
                <a:lnTo>
                  <a:pt x="2122954" y="800691"/>
                </a:lnTo>
                <a:lnTo>
                  <a:pt x="2133941" y="845688"/>
                </a:lnTo>
                <a:lnTo>
                  <a:pt x="2143028" y="891399"/>
                </a:lnTo>
                <a:lnTo>
                  <a:pt x="2150172" y="937781"/>
                </a:lnTo>
                <a:lnTo>
                  <a:pt x="2155329" y="984791"/>
                </a:lnTo>
                <a:lnTo>
                  <a:pt x="2158456" y="1032384"/>
                </a:lnTo>
                <a:lnTo>
                  <a:pt x="2159508" y="1080515"/>
                </a:lnTo>
                <a:lnTo>
                  <a:pt x="2158456" y="1128647"/>
                </a:lnTo>
                <a:lnTo>
                  <a:pt x="2155329" y="1176240"/>
                </a:lnTo>
                <a:lnTo>
                  <a:pt x="2150172" y="1223250"/>
                </a:lnTo>
                <a:lnTo>
                  <a:pt x="2143028" y="1269632"/>
                </a:lnTo>
                <a:lnTo>
                  <a:pt x="2133941" y="1315343"/>
                </a:lnTo>
                <a:lnTo>
                  <a:pt x="2122954" y="1360340"/>
                </a:lnTo>
                <a:lnTo>
                  <a:pt x="2110113" y="1404577"/>
                </a:lnTo>
                <a:lnTo>
                  <a:pt x="2095460" y="1448012"/>
                </a:lnTo>
                <a:lnTo>
                  <a:pt x="2079040" y="1490600"/>
                </a:lnTo>
                <a:lnTo>
                  <a:pt x="2060896" y="1532298"/>
                </a:lnTo>
                <a:lnTo>
                  <a:pt x="2041072" y="1573061"/>
                </a:lnTo>
                <a:lnTo>
                  <a:pt x="2019612" y="1612845"/>
                </a:lnTo>
                <a:lnTo>
                  <a:pt x="1996560" y="1651607"/>
                </a:lnTo>
                <a:lnTo>
                  <a:pt x="1971960" y="1689303"/>
                </a:lnTo>
                <a:lnTo>
                  <a:pt x="1945856" y="1725889"/>
                </a:lnTo>
                <a:lnTo>
                  <a:pt x="1918291" y="1761321"/>
                </a:lnTo>
                <a:lnTo>
                  <a:pt x="1889310" y="1795555"/>
                </a:lnTo>
                <a:lnTo>
                  <a:pt x="1858956" y="1828547"/>
                </a:lnTo>
                <a:lnTo>
                  <a:pt x="1827273" y="1860253"/>
                </a:lnTo>
                <a:lnTo>
                  <a:pt x="1794305" y="1890629"/>
                </a:lnTo>
                <a:lnTo>
                  <a:pt x="1760096" y="1919632"/>
                </a:lnTo>
                <a:lnTo>
                  <a:pt x="1724689" y="1947217"/>
                </a:lnTo>
                <a:lnTo>
                  <a:pt x="1688130" y="1973341"/>
                </a:lnTo>
                <a:lnTo>
                  <a:pt x="1650460" y="1997960"/>
                </a:lnTo>
                <a:lnTo>
                  <a:pt x="1611726" y="2021029"/>
                </a:lnTo>
                <a:lnTo>
                  <a:pt x="1571969" y="2042505"/>
                </a:lnTo>
                <a:lnTo>
                  <a:pt x="1531234" y="2062344"/>
                </a:lnTo>
                <a:lnTo>
                  <a:pt x="1489566" y="2080502"/>
                </a:lnTo>
                <a:lnTo>
                  <a:pt x="1447007" y="2096935"/>
                </a:lnTo>
                <a:lnTo>
                  <a:pt x="1403602" y="2111599"/>
                </a:lnTo>
                <a:lnTo>
                  <a:pt x="1359394" y="2124450"/>
                </a:lnTo>
                <a:lnTo>
                  <a:pt x="1314428" y="2135445"/>
                </a:lnTo>
                <a:lnTo>
                  <a:pt x="1268747" y="2144539"/>
                </a:lnTo>
                <a:lnTo>
                  <a:pt x="1222395" y="2151689"/>
                </a:lnTo>
                <a:lnTo>
                  <a:pt x="1175416" y="2156850"/>
                </a:lnTo>
                <a:lnTo>
                  <a:pt x="1127855" y="2159979"/>
                </a:lnTo>
                <a:lnTo>
                  <a:pt x="1079754" y="2161032"/>
                </a:lnTo>
                <a:lnTo>
                  <a:pt x="1031657" y="2159979"/>
                </a:lnTo>
                <a:lnTo>
                  <a:pt x="984100" y="2156850"/>
                </a:lnTo>
                <a:lnTo>
                  <a:pt x="937125" y="2151689"/>
                </a:lnTo>
                <a:lnTo>
                  <a:pt x="890776" y="2144539"/>
                </a:lnTo>
                <a:lnTo>
                  <a:pt x="845098" y="2135445"/>
                </a:lnTo>
                <a:lnTo>
                  <a:pt x="800135" y="2124450"/>
                </a:lnTo>
                <a:lnTo>
                  <a:pt x="755929" y="2111599"/>
                </a:lnTo>
                <a:lnTo>
                  <a:pt x="712526" y="2096935"/>
                </a:lnTo>
                <a:lnTo>
                  <a:pt x="669968" y="2080502"/>
                </a:lnTo>
                <a:lnTo>
                  <a:pt x="628300" y="2062344"/>
                </a:lnTo>
                <a:lnTo>
                  <a:pt x="587566" y="2042505"/>
                </a:lnTo>
                <a:lnTo>
                  <a:pt x="547810" y="2021029"/>
                </a:lnTo>
                <a:lnTo>
                  <a:pt x="509075" y="1997960"/>
                </a:lnTo>
                <a:lnTo>
                  <a:pt x="471405" y="1973341"/>
                </a:lnTo>
                <a:lnTo>
                  <a:pt x="434845" y="1947217"/>
                </a:lnTo>
                <a:lnTo>
                  <a:pt x="399438" y="1919632"/>
                </a:lnTo>
                <a:lnTo>
                  <a:pt x="365228" y="1890629"/>
                </a:lnTo>
                <a:lnTo>
                  <a:pt x="332259" y="1860253"/>
                </a:lnTo>
                <a:lnTo>
                  <a:pt x="300575" y="1828547"/>
                </a:lnTo>
                <a:lnTo>
                  <a:pt x="270219" y="1795555"/>
                </a:lnTo>
                <a:lnTo>
                  <a:pt x="241236" y="1761321"/>
                </a:lnTo>
                <a:lnTo>
                  <a:pt x="213670" y="1725889"/>
                </a:lnTo>
                <a:lnTo>
                  <a:pt x="187564" y="1689303"/>
                </a:lnTo>
                <a:lnTo>
                  <a:pt x="162962" y="1651607"/>
                </a:lnTo>
                <a:lnTo>
                  <a:pt x="139908" y="1612845"/>
                </a:lnTo>
                <a:lnTo>
                  <a:pt x="118447" y="1573061"/>
                </a:lnTo>
                <a:lnTo>
                  <a:pt x="98622" y="1532298"/>
                </a:lnTo>
                <a:lnTo>
                  <a:pt x="80476" y="1490600"/>
                </a:lnTo>
                <a:lnTo>
                  <a:pt x="64054" y="1448012"/>
                </a:lnTo>
                <a:lnTo>
                  <a:pt x="49400" y="1404577"/>
                </a:lnTo>
                <a:lnTo>
                  <a:pt x="36557" y="1360340"/>
                </a:lnTo>
                <a:lnTo>
                  <a:pt x="25569" y="1315343"/>
                </a:lnTo>
                <a:lnTo>
                  <a:pt x="16481" y="1269632"/>
                </a:lnTo>
                <a:lnTo>
                  <a:pt x="9336" y="1223250"/>
                </a:lnTo>
                <a:lnTo>
                  <a:pt x="4178" y="1176240"/>
                </a:lnTo>
                <a:lnTo>
                  <a:pt x="1052" y="1128647"/>
                </a:lnTo>
                <a:lnTo>
                  <a:pt x="0" y="10805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C4653732-AA66-F6B9-840A-3047AFA2A70A}"/>
              </a:ext>
            </a:extLst>
          </p:cNvPr>
          <p:cNvSpPr/>
          <p:nvPr/>
        </p:nvSpPr>
        <p:spPr>
          <a:xfrm>
            <a:off x="2011679" y="2826639"/>
            <a:ext cx="4301109" cy="163563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E0F068E2-7FB1-66BD-670B-126E6EF8C10C}"/>
              </a:ext>
            </a:extLst>
          </p:cNvPr>
          <p:cNvSpPr/>
          <p:nvPr/>
        </p:nvSpPr>
        <p:spPr>
          <a:xfrm>
            <a:off x="1986533" y="2783205"/>
            <a:ext cx="4350258" cy="17979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8E672EB9-EAEC-3595-C7F6-F414B3B0DFA4}"/>
              </a:ext>
            </a:extLst>
          </p:cNvPr>
          <p:cNvSpPr/>
          <p:nvPr/>
        </p:nvSpPr>
        <p:spPr>
          <a:xfrm>
            <a:off x="2057971" y="2858071"/>
            <a:ext cx="4211955" cy="1546860"/>
          </a:xfrm>
          <a:custGeom>
            <a:avLst/>
            <a:gdLst/>
            <a:ahLst/>
            <a:cxnLst/>
            <a:rect l="l" t="t" r="r" b="b"/>
            <a:pathLst>
              <a:path w="5615940" h="2062479">
                <a:moveTo>
                  <a:pt x="0" y="2061972"/>
                </a:moveTo>
                <a:lnTo>
                  <a:pt x="5615940" y="2061972"/>
                </a:lnTo>
                <a:lnTo>
                  <a:pt x="5615940" y="0"/>
                </a:lnTo>
                <a:lnTo>
                  <a:pt x="0" y="0"/>
                </a:lnTo>
                <a:lnTo>
                  <a:pt x="0" y="2061972"/>
                </a:lnTo>
                <a:close/>
              </a:path>
            </a:pathLst>
          </a:custGeom>
          <a:solidFill>
            <a:srgbClr val="77923B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0C38B164-6808-1B1C-41F3-3FADF3301DE3}"/>
              </a:ext>
            </a:extLst>
          </p:cNvPr>
          <p:cNvSpPr/>
          <p:nvPr/>
        </p:nvSpPr>
        <p:spPr>
          <a:xfrm>
            <a:off x="2057971" y="2858071"/>
            <a:ext cx="4211955" cy="1546860"/>
          </a:xfrm>
          <a:custGeom>
            <a:avLst/>
            <a:gdLst/>
            <a:ahLst/>
            <a:cxnLst/>
            <a:rect l="l" t="t" r="r" b="b"/>
            <a:pathLst>
              <a:path w="5615940" h="2062479">
                <a:moveTo>
                  <a:pt x="0" y="2061972"/>
                </a:moveTo>
                <a:lnTo>
                  <a:pt x="5615940" y="2061972"/>
                </a:lnTo>
                <a:lnTo>
                  <a:pt x="5615940" y="0"/>
                </a:lnTo>
                <a:lnTo>
                  <a:pt x="0" y="0"/>
                </a:lnTo>
                <a:lnTo>
                  <a:pt x="0" y="206197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BB5094FB-7176-0A22-F5CF-EBCF0005AF9C}"/>
              </a:ext>
            </a:extLst>
          </p:cNvPr>
          <p:cNvSpPr txBox="1"/>
          <p:nvPr/>
        </p:nvSpPr>
        <p:spPr>
          <a:xfrm>
            <a:off x="2057971" y="2873787"/>
            <a:ext cx="4211955" cy="148694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3828" marR="136208" indent="-953" algn="ctr">
              <a:spcBef>
                <a:spcPts val="75"/>
              </a:spcBef>
            </a:pPr>
            <a:r>
              <a:rPr sz="2400" spc="-4" dirty="0">
                <a:solidFill>
                  <a:srgbClr val="FFFFFF"/>
                </a:solidFill>
              </a:rPr>
              <a:t>Memiliki kompetensi  (Keahlian atau kemampuan  </a:t>
            </a:r>
            <a:r>
              <a:rPr sz="2400" dirty="0">
                <a:solidFill>
                  <a:srgbClr val="FFFFFF"/>
                </a:solidFill>
              </a:rPr>
              <a:t>mempraktikkan</a:t>
            </a:r>
            <a:r>
              <a:rPr sz="2400" spc="-83" dirty="0">
                <a:solidFill>
                  <a:srgbClr val="FFFFFF"/>
                </a:solidFill>
              </a:rPr>
              <a:t> </a:t>
            </a:r>
            <a:r>
              <a:rPr sz="2400" spc="-4" dirty="0">
                <a:solidFill>
                  <a:srgbClr val="FFFFFF"/>
                </a:solidFill>
              </a:rPr>
              <a:t>pengetahuan </a:t>
            </a:r>
            <a:r>
              <a:rPr sz="2400" dirty="0">
                <a:solidFill>
                  <a:srgbClr val="FFFFFF"/>
                </a:solidFill>
              </a:rPr>
              <a:t> </a:t>
            </a:r>
            <a:r>
              <a:rPr sz="2400" spc="-4" dirty="0">
                <a:solidFill>
                  <a:srgbClr val="FFFFFF"/>
                </a:solidFill>
              </a:rPr>
              <a:t>dan</a:t>
            </a:r>
            <a:r>
              <a:rPr sz="2400" spc="-15" dirty="0">
                <a:solidFill>
                  <a:srgbClr val="FFFFFF"/>
                </a:solidFill>
              </a:rPr>
              <a:t> </a:t>
            </a:r>
            <a:r>
              <a:rPr sz="2400" spc="-4" dirty="0">
                <a:solidFill>
                  <a:srgbClr val="FFFFFF"/>
                </a:solidFill>
              </a:rPr>
              <a:t>keterampilan)</a:t>
            </a:r>
            <a:endParaRPr sz="2400"/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12D71AF9-C5EA-97AD-BF49-697E2AC37937}"/>
              </a:ext>
            </a:extLst>
          </p:cNvPr>
          <p:cNvSpPr/>
          <p:nvPr/>
        </p:nvSpPr>
        <p:spPr>
          <a:xfrm>
            <a:off x="3839909" y="2156270"/>
            <a:ext cx="432435" cy="539591"/>
          </a:xfrm>
          <a:custGeom>
            <a:avLst/>
            <a:gdLst/>
            <a:ahLst/>
            <a:cxnLst/>
            <a:rect l="l" t="t" r="r" b="b"/>
            <a:pathLst>
              <a:path w="576579" h="719454">
                <a:moveTo>
                  <a:pt x="576072" y="431291"/>
                </a:moveTo>
                <a:lnTo>
                  <a:pt x="0" y="431291"/>
                </a:lnTo>
                <a:lnTo>
                  <a:pt x="288036" y="719327"/>
                </a:lnTo>
                <a:lnTo>
                  <a:pt x="576072" y="431291"/>
                </a:lnTo>
                <a:close/>
              </a:path>
              <a:path w="576579" h="719454">
                <a:moveTo>
                  <a:pt x="432054" y="0"/>
                </a:moveTo>
                <a:lnTo>
                  <a:pt x="144018" y="0"/>
                </a:lnTo>
                <a:lnTo>
                  <a:pt x="144018" y="431291"/>
                </a:lnTo>
                <a:lnTo>
                  <a:pt x="432054" y="431291"/>
                </a:lnTo>
                <a:lnTo>
                  <a:pt x="432054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2E21143D-559A-AC00-2DC9-61B15DE7A5A8}"/>
              </a:ext>
            </a:extLst>
          </p:cNvPr>
          <p:cNvSpPr/>
          <p:nvPr/>
        </p:nvSpPr>
        <p:spPr>
          <a:xfrm>
            <a:off x="3839909" y="2156270"/>
            <a:ext cx="432435" cy="539591"/>
          </a:xfrm>
          <a:custGeom>
            <a:avLst/>
            <a:gdLst/>
            <a:ahLst/>
            <a:cxnLst/>
            <a:rect l="l" t="t" r="r" b="b"/>
            <a:pathLst>
              <a:path w="576579" h="719454">
                <a:moveTo>
                  <a:pt x="0" y="431291"/>
                </a:moveTo>
                <a:lnTo>
                  <a:pt x="144018" y="431291"/>
                </a:lnTo>
                <a:lnTo>
                  <a:pt x="144018" y="0"/>
                </a:lnTo>
                <a:lnTo>
                  <a:pt x="432054" y="0"/>
                </a:lnTo>
                <a:lnTo>
                  <a:pt x="432054" y="431291"/>
                </a:lnTo>
                <a:lnTo>
                  <a:pt x="576072" y="431291"/>
                </a:lnTo>
                <a:lnTo>
                  <a:pt x="288036" y="719327"/>
                </a:lnTo>
                <a:lnTo>
                  <a:pt x="0" y="431291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A7411D-153E-CA23-43B3-4F668A683C3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313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065F8513-4E53-0A84-12A2-2D1ADC7921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76393" y="825113"/>
            <a:ext cx="4139089" cy="637995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650558" marR="3810" indent="-641508">
              <a:spcBef>
                <a:spcPts val="75"/>
              </a:spcBef>
            </a:pPr>
            <a:r>
              <a:rPr sz="2000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AUDITOR </a:t>
            </a:r>
            <a:r>
              <a:rPr sz="2000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SEBAGAI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SUBJEK </a:t>
            </a:r>
            <a:r>
              <a:rPr sz="20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PELAKU  </a:t>
            </a:r>
            <a:r>
              <a:rPr sz="2000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INTERNAL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8C0F6FDB-FE65-291E-B0EF-597658FBB763}"/>
              </a:ext>
            </a:extLst>
          </p:cNvPr>
          <p:cNvSpPr/>
          <p:nvPr/>
        </p:nvSpPr>
        <p:spPr>
          <a:xfrm>
            <a:off x="1711643" y="2958655"/>
            <a:ext cx="1657350" cy="739616"/>
          </a:xfrm>
          <a:custGeom>
            <a:avLst/>
            <a:gdLst/>
            <a:ahLst/>
            <a:cxnLst/>
            <a:rect l="l" t="t" r="r" b="b"/>
            <a:pathLst>
              <a:path w="2209800" h="986154">
                <a:moveTo>
                  <a:pt x="1104899" y="0"/>
                </a:moveTo>
                <a:lnTo>
                  <a:pt x="1039978" y="836"/>
                </a:lnTo>
                <a:lnTo>
                  <a:pt x="976044" y="3316"/>
                </a:lnTo>
                <a:lnTo>
                  <a:pt x="913202" y="7393"/>
                </a:lnTo>
                <a:lnTo>
                  <a:pt x="851555" y="13020"/>
                </a:lnTo>
                <a:lnTo>
                  <a:pt x="791207" y="20152"/>
                </a:lnTo>
                <a:lnTo>
                  <a:pt x="732261" y="28741"/>
                </a:lnTo>
                <a:lnTo>
                  <a:pt x="674821" y="38742"/>
                </a:lnTo>
                <a:lnTo>
                  <a:pt x="618991" y="50109"/>
                </a:lnTo>
                <a:lnTo>
                  <a:pt x="564874" y="62796"/>
                </a:lnTo>
                <a:lnTo>
                  <a:pt x="512574" y="76755"/>
                </a:lnTo>
                <a:lnTo>
                  <a:pt x="462195" y="91941"/>
                </a:lnTo>
                <a:lnTo>
                  <a:pt x="413840" y="108308"/>
                </a:lnTo>
                <a:lnTo>
                  <a:pt x="367612" y="125809"/>
                </a:lnTo>
                <a:lnTo>
                  <a:pt x="323616" y="144399"/>
                </a:lnTo>
                <a:lnTo>
                  <a:pt x="281955" y="164030"/>
                </a:lnTo>
                <a:lnTo>
                  <a:pt x="242733" y="184657"/>
                </a:lnTo>
                <a:lnTo>
                  <a:pt x="206053" y="206233"/>
                </a:lnTo>
                <a:lnTo>
                  <a:pt x="172018" y="228713"/>
                </a:lnTo>
                <a:lnTo>
                  <a:pt x="140734" y="252049"/>
                </a:lnTo>
                <a:lnTo>
                  <a:pt x="86828" y="301109"/>
                </a:lnTo>
                <a:lnTo>
                  <a:pt x="45163" y="353041"/>
                </a:lnTo>
                <a:lnTo>
                  <a:pt x="16569" y="407476"/>
                </a:lnTo>
                <a:lnTo>
                  <a:pt x="1875" y="464045"/>
                </a:lnTo>
                <a:lnTo>
                  <a:pt x="0" y="493013"/>
                </a:lnTo>
                <a:lnTo>
                  <a:pt x="1875" y="521982"/>
                </a:lnTo>
                <a:lnTo>
                  <a:pt x="16569" y="578551"/>
                </a:lnTo>
                <a:lnTo>
                  <a:pt x="45163" y="632986"/>
                </a:lnTo>
                <a:lnTo>
                  <a:pt x="86828" y="684918"/>
                </a:lnTo>
                <a:lnTo>
                  <a:pt x="140734" y="733978"/>
                </a:lnTo>
                <a:lnTo>
                  <a:pt x="172018" y="757314"/>
                </a:lnTo>
                <a:lnTo>
                  <a:pt x="206053" y="779794"/>
                </a:lnTo>
                <a:lnTo>
                  <a:pt x="242733" y="801370"/>
                </a:lnTo>
                <a:lnTo>
                  <a:pt x="281955" y="821997"/>
                </a:lnTo>
                <a:lnTo>
                  <a:pt x="323616" y="841628"/>
                </a:lnTo>
                <a:lnTo>
                  <a:pt x="367612" y="860218"/>
                </a:lnTo>
                <a:lnTo>
                  <a:pt x="413840" y="877719"/>
                </a:lnTo>
                <a:lnTo>
                  <a:pt x="462195" y="894086"/>
                </a:lnTo>
                <a:lnTo>
                  <a:pt x="512574" y="909272"/>
                </a:lnTo>
                <a:lnTo>
                  <a:pt x="564874" y="923231"/>
                </a:lnTo>
                <a:lnTo>
                  <a:pt x="618991" y="935918"/>
                </a:lnTo>
                <a:lnTo>
                  <a:pt x="674821" y="947285"/>
                </a:lnTo>
                <a:lnTo>
                  <a:pt x="732261" y="957286"/>
                </a:lnTo>
                <a:lnTo>
                  <a:pt x="791207" y="965875"/>
                </a:lnTo>
                <a:lnTo>
                  <a:pt x="851555" y="973007"/>
                </a:lnTo>
                <a:lnTo>
                  <a:pt x="913202" y="978634"/>
                </a:lnTo>
                <a:lnTo>
                  <a:pt x="976044" y="982711"/>
                </a:lnTo>
                <a:lnTo>
                  <a:pt x="1039978" y="985191"/>
                </a:lnTo>
                <a:lnTo>
                  <a:pt x="1104899" y="986027"/>
                </a:lnTo>
                <a:lnTo>
                  <a:pt x="1169822" y="985191"/>
                </a:lnTo>
                <a:lnTo>
                  <a:pt x="1233757" y="982711"/>
                </a:lnTo>
                <a:lnTo>
                  <a:pt x="1296600" y="978634"/>
                </a:lnTo>
                <a:lnTo>
                  <a:pt x="1358248" y="973007"/>
                </a:lnTo>
                <a:lnTo>
                  <a:pt x="1418597" y="965875"/>
                </a:lnTo>
                <a:lnTo>
                  <a:pt x="1477543" y="957286"/>
                </a:lnTo>
                <a:lnTo>
                  <a:pt x="1534983" y="947285"/>
                </a:lnTo>
                <a:lnTo>
                  <a:pt x="1590813" y="935918"/>
                </a:lnTo>
                <a:lnTo>
                  <a:pt x="1644930" y="923231"/>
                </a:lnTo>
                <a:lnTo>
                  <a:pt x="1697230" y="909272"/>
                </a:lnTo>
                <a:lnTo>
                  <a:pt x="1747610" y="894086"/>
                </a:lnTo>
                <a:lnTo>
                  <a:pt x="1795965" y="877719"/>
                </a:lnTo>
                <a:lnTo>
                  <a:pt x="1842192" y="860218"/>
                </a:lnTo>
                <a:lnTo>
                  <a:pt x="1886188" y="841628"/>
                </a:lnTo>
                <a:lnTo>
                  <a:pt x="1927848" y="821997"/>
                </a:lnTo>
                <a:lnTo>
                  <a:pt x="1967070" y="801370"/>
                </a:lnTo>
                <a:lnTo>
                  <a:pt x="2003750" y="779794"/>
                </a:lnTo>
                <a:lnTo>
                  <a:pt x="2037784" y="757314"/>
                </a:lnTo>
                <a:lnTo>
                  <a:pt x="2069068" y="733978"/>
                </a:lnTo>
                <a:lnTo>
                  <a:pt x="2122973" y="684918"/>
                </a:lnTo>
                <a:lnTo>
                  <a:pt x="2164637" y="632986"/>
                </a:lnTo>
                <a:lnTo>
                  <a:pt x="2193230" y="578551"/>
                </a:lnTo>
                <a:lnTo>
                  <a:pt x="2207924" y="521982"/>
                </a:lnTo>
                <a:lnTo>
                  <a:pt x="2209800" y="493013"/>
                </a:lnTo>
                <a:lnTo>
                  <a:pt x="2207924" y="464045"/>
                </a:lnTo>
                <a:lnTo>
                  <a:pt x="2193230" y="407476"/>
                </a:lnTo>
                <a:lnTo>
                  <a:pt x="2164637" y="353041"/>
                </a:lnTo>
                <a:lnTo>
                  <a:pt x="2122973" y="301109"/>
                </a:lnTo>
                <a:lnTo>
                  <a:pt x="2069068" y="252049"/>
                </a:lnTo>
                <a:lnTo>
                  <a:pt x="2037784" y="228713"/>
                </a:lnTo>
                <a:lnTo>
                  <a:pt x="2003750" y="206233"/>
                </a:lnTo>
                <a:lnTo>
                  <a:pt x="1967070" y="184657"/>
                </a:lnTo>
                <a:lnTo>
                  <a:pt x="1927848" y="164030"/>
                </a:lnTo>
                <a:lnTo>
                  <a:pt x="1886188" y="144399"/>
                </a:lnTo>
                <a:lnTo>
                  <a:pt x="1842192" y="125809"/>
                </a:lnTo>
                <a:lnTo>
                  <a:pt x="1795965" y="108308"/>
                </a:lnTo>
                <a:lnTo>
                  <a:pt x="1747610" y="91941"/>
                </a:lnTo>
                <a:lnTo>
                  <a:pt x="1697230" y="76755"/>
                </a:lnTo>
                <a:lnTo>
                  <a:pt x="1644930" y="62796"/>
                </a:lnTo>
                <a:lnTo>
                  <a:pt x="1590813" y="50109"/>
                </a:lnTo>
                <a:lnTo>
                  <a:pt x="1534983" y="38742"/>
                </a:lnTo>
                <a:lnTo>
                  <a:pt x="1477543" y="28741"/>
                </a:lnTo>
                <a:lnTo>
                  <a:pt x="1418597" y="20152"/>
                </a:lnTo>
                <a:lnTo>
                  <a:pt x="1358248" y="13020"/>
                </a:lnTo>
                <a:lnTo>
                  <a:pt x="1296600" y="7393"/>
                </a:lnTo>
                <a:lnTo>
                  <a:pt x="1233757" y="3316"/>
                </a:lnTo>
                <a:lnTo>
                  <a:pt x="1169822" y="836"/>
                </a:lnTo>
                <a:lnTo>
                  <a:pt x="11048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5D355CC4-1996-83C5-C3BB-1D5D905EFD9E}"/>
              </a:ext>
            </a:extLst>
          </p:cNvPr>
          <p:cNvSpPr/>
          <p:nvPr/>
        </p:nvSpPr>
        <p:spPr>
          <a:xfrm>
            <a:off x="1711643" y="2958655"/>
            <a:ext cx="1657350" cy="739616"/>
          </a:xfrm>
          <a:custGeom>
            <a:avLst/>
            <a:gdLst/>
            <a:ahLst/>
            <a:cxnLst/>
            <a:rect l="l" t="t" r="r" b="b"/>
            <a:pathLst>
              <a:path w="2209800" h="986154">
                <a:moveTo>
                  <a:pt x="0" y="493013"/>
                </a:moveTo>
                <a:lnTo>
                  <a:pt x="7433" y="435517"/>
                </a:lnTo>
                <a:lnTo>
                  <a:pt x="29181" y="379969"/>
                </a:lnTo>
                <a:lnTo>
                  <a:pt x="64413" y="326739"/>
                </a:lnTo>
                <a:lnTo>
                  <a:pt x="112302" y="276197"/>
                </a:lnTo>
                <a:lnTo>
                  <a:pt x="172018" y="228713"/>
                </a:lnTo>
                <a:lnTo>
                  <a:pt x="206053" y="206233"/>
                </a:lnTo>
                <a:lnTo>
                  <a:pt x="242733" y="184657"/>
                </a:lnTo>
                <a:lnTo>
                  <a:pt x="281955" y="164030"/>
                </a:lnTo>
                <a:lnTo>
                  <a:pt x="323616" y="144399"/>
                </a:lnTo>
                <a:lnTo>
                  <a:pt x="367612" y="125809"/>
                </a:lnTo>
                <a:lnTo>
                  <a:pt x="413840" y="108308"/>
                </a:lnTo>
                <a:lnTo>
                  <a:pt x="462195" y="91941"/>
                </a:lnTo>
                <a:lnTo>
                  <a:pt x="512574" y="76755"/>
                </a:lnTo>
                <a:lnTo>
                  <a:pt x="564874" y="62796"/>
                </a:lnTo>
                <a:lnTo>
                  <a:pt x="618991" y="50109"/>
                </a:lnTo>
                <a:lnTo>
                  <a:pt x="674821" y="38742"/>
                </a:lnTo>
                <a:lnTo>
                  <a:pt x="732261" y="28741"/>
                </a:lnTo>
                <a:lnTo>
                  <a:pt x="791207" y="20152"/>
                </a:lnTo>
                <a:lnTo>
                  <a:pt x="851555" y="13020"/>
                </a:lnTo>
                <a:lnTo>
                  <a:pt x="913202" y="7393"/>
                </a:lnTo>
                <a:lnTo>
                  <a:pt x="976044" y="3316"/>
                </a:lnTo>
                <a:lnTo>
                  <a:pt x="1039978" y="836"/>
                </a:lnTo>
                <a:lnTo>
                  <a:pt x="1104899" y="0"/>
                </a:lnTo>
                <a:lnTo>
                  <a:pt x="1169822" y="836"/>
                </a:lnTo>
                <a:lnTo>
                  <a:pt x="1233757" y="3316"/>
                </a:lnTo>
                <a:lnTo>
                  <a:pt x="1296600" y="7393"/>
                </a:lnTo>
                <a:lnTo>
                  <a:pt x="1358248" y="13020"/>
                </a:lnTo>
                <a:lnTo>
                  <a:pt x="1418597" y="20152"/>
                </a:lnTo>
                <a:lnTo>
                  <a:pt x="1477543" y="28741"/>
                </a:lnTo>
                <a:lnTo>
                  <a:pt x="1534983" y="38742"/>
                </a:lnTo>
                <a:lnTo>
                  <a:pt x="1590813" y="50109"/>
                </a:lnTo>
                <a:lnTo>
                  <a:pt x="1644930" y="62796"/>
                </a:lnTo>
                <a:lnTo>
                  <a:pt x="1697230" y="76755"/>
                </a:lnTo>
                <a:lnTo>
                  <a:pt x="1747610" y="91941"/>
                </a:lnTo>
                <a:lnTo>
                  <a:pt x="1795965" y="108308"/>
                </a:lnTo>
                <a:lnTo>
                  <a:pt x="1842192" y="125809"/>
                </a:lnTo>
                <a:lnTo>
                  <a:pt x="1886188" y="144399"/>
                </a:lnTo>
                <a:lnTo>
                  <a:pt x="1927848" y="164030"/>
                </a:lnTo>
                <a:lnTo>
                  <a:pt x="1967070" y="184657"/>
                </a:lnTo>
                <a:lnTo>
                  <a:pt x="2003750" y="206233"/>
                </a:lnTo>
                <a:lnTo>
                  <a:pt x="2037784" y="228713"/>
                </a:lnTo>
                <a:lnTo>
                  <a:pt x="2069068" y="252049"/>
                </a:lnTo>
                <a:lnTo>
                  <a:pt x="2122973" y="301109"/>
                </a:lnTo>
                <a:lnTo>
                  <a:pt x="2164637" y="353041"/>
                </a:lnTo>
                <a:lnTo>
                  <a:pt x="2193230" y="407476"/>
                </a:lnTo>
                <a:lnTo>
                  <a:pt x="2207924" y="464045"/>
                </a:lnTo>
                <a:lnTo>
                  <a:pt x="2209800" y="493013"/>
                </a:lnTo>
                <a:lnTo>
                  <a:pt x="2207924" y="521982"/>
                </a:lnTo>
                <a:lnTo>
                  <a:pt x="2193230" y="578551"/>
                </a:lnTo>
                <a:lnTo>
                  <a:pt x="2164637" y="632986"/>
                </a:lnTo>
                <a:lnTo>
                  <a:pt x="2122973" y="684918"/>
                </a:lnTo>
                <a:lnTo>
                  <a:pt x="2069068" y="733978"/>
                </a:lnTo>
                <a:lnTo>
                  <a:pt x="2037784" y="757314"/>
                </a:lnTo>
                <a:lnTo>
                  <a:pt x="2003750" y="779794"/>
                </a:lnTo>
                <a:lnTo>
                  <a:pt x="1967070" y="801370"/>
                </a:lnTo>
                <a:lnTo>
                  <a:pt x="1927848" y="821997"/>
                </a:lnTo>
                <a:lnTo>
                  <a:pt x="1886188" y="841628"/>
                </a:lnTo>
                <a:lnTo>
                  <a:pt x="1842192" y="860218"/>
                </a:lnTo>
                <a:lnTo>
                  <a:pt x="1795965" y="877719"/>
                </a:lnTo>
                <a:lnTo>
                  <a:pt x="1747610" y="894086"/>
                </a:lnTo>
                <a:lnTo>
                  <a:pt x="1697230" y="909272"/>
                </a:lnTo>
                <a:lnTo>
                  <a:pt x="1644930" y="923231"/>
                </a:lnTo>
                <a:lnTo>
                  <a:pt x="1590813" y="935918"/>
                </a:lnTo>
                <a:lnTo>
                  <a:pt x="1534983" y="947285"/>
                </a:lnTo>
                <a:lnTo>
                  <a:pt x="1477543" y="957286"/>
                </a:lnTo>
                <a:lnTo>
                  <a:pt x="1418597" y="965875"/>
                </a:lnTo>
                <a:lnTo>
                  <a:pt x="1358248" y="973007"/>
                </a:lnTo>
                <a:lnTo>
                  <a:pt x="1296600" y="978634"/>
                </a:lnTo>
                <a:lnTo>
                  <a:pt x="1233757" y="982711"/>
                </a:lnTo>
                <a:lnTo>
                  <a:pt x="1169822" y="985191"/>
                </a:lnTo>
                <a:lnTo>
                  <a:pt x="1104899" y="986027"/>
                </a:lnTo>
                <a:lnTo>
                  <a:pt x="1039978" y="985191"/>
                </a:lnTo>
                <a:lnTo>
                  <a:pt x="976044" y="982711"/>
                </a:lnTo>
                <a:lnTo>
                  <a:pt x="913202" y="978634"/>
                </a:lnTo>
                <a:lnTo>
                  <a:pt x="851555" y="973007"/>
                </a:lnTo>
                <a:lnTo>
                  <a:pt x="791207" y="965875"/>
                </a:lnTo>
                <a:lnTo>
                  <a:pt x="732261" y="957286"/>
                </a:lnTo>
                <a:lnTo>
                  <a:pt x="674821" y="947285"/>
                </a:lnTo>
                <a:lnTo>
                  <a:pt x="618991" y="935918"/>
                </a:lnTo>
                <a:lnTo>
                  <a:pt x="564874" y="923231"/>
                </a:lnTo>
                <a:lnTo>
                  <a:pt x="512574" y="909272"/>
                </a:lnTo>
                <a:lnTo>
                  <a:pt x="462195" y="894086"/>
                </a:lnTo>
                <a:lnTo>
                  <a:pt x="413840" y="877719"/>
                </a:lnTo>
                <a:lnTo>
                  <a:pt x="367612" y="860218"/>
                </a:lnTo>
                <a:lnTo>
                  <a:pt x="323616" y="841628"/>
                </a:lnTo>
                <a:lnTo>
                  <a:pt x="281955" y="821997"/>
                </a:lnTo>
                <a:lnTo>
                  <a:pt x="242733" y="801370"/>
                </a:lnTo>
                <a:lnTo>
                  <a:pt x="206053" y="779794"/>
                </a:lnTo>
                <a:lnTo>
                  <a:pt x="172018" y="757314"/>
                </a:lnTo>
                <a:lnTo>
                  <a:pt x="140734" y="733978"/>
                </a:lnTo>
                <a:lnTo>
                  <a:pt x="86828" y="684918"/>
                </a:lnTo>
                <a:lnTo>
                  <a:pt x="45163" y="632986"/>
                </a:lnTo>
                <a:lnTo>
                  <a:pt x="16569" y="578551"/>
                </a:lnTo>
                <a:lnTo>
                  <a:pt x="1875" y="521982"/>
                </a:lnTo>
                <a:lnTo>
                  <a:pt x="0" y="493013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AB9D079B-E077-C666-B2A0-B74BF90C28D1}"/>
              </a:ext>
            </a:extLst>
          </p:cNvPr>
          <p:cNvSpPr txBox="1"/>
          <p:nvPr/>
        </p:nvSpPr>
        <p:spPr>
          <a:xfrm>
            <a:off x="2123504" y="3178492"/>
            <a:ext cx="832961" cy="26545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>
              <a:spcBef>
                <a:spcPts val="90"/>
              </a:spcBef>
            </a:pPr>
            <a:r>
              <a:rPr sz="1650" b="1" spc="-23" dirty="0">
                <a:latin typeface="Calibri"/>
                <a:cs typeface="Calibri"/>
              </a:rPr>
              <a:t>A</a:t>
            </a:r>
            <a:r>
              <a:rPr sz="1650" b="1" spc="8" dirty="0">
                <a:latin typeface="Calibri"/>
                <a:cs typeface="Calibri"/>
              </a:rPr>
              <a:t>UDI</a:t>
            </a:r>
            <a:r>
              <a:rPr sz="1650" b="1" spc="-41" dirty="0">
                <a:latin typeface="Calibri"/>
                <a:cs typeface="Calibri"/>
              </a:rPr>
              <a:t>T</a:t>
            </a:r>
            <a:r>
              <a:rPr sz="1650" b="1" spc="4" dirty="0">
                <a:latin typeface="Calibri"/>
                <a:cs typeface="Calibri"/>
              </a:rPr>
              <a:t>OR</a:t>
            </a:r>
            <a:endParaRPr sz="1650">
              <a:latin typeface="Calibri"/>
              <a:cs typeface="Calibri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55165563-4151-CE17-51E5-1697EE7F75FF}"/>
              </a:ext>
            </a:extLst>
          </p:cNvPr>
          <p:cNvSpPr/>
          <p:nvPr/>
        </p:nvSpPr>
        <p:spPr>
          <a:xfrm>
            <a:off x="3711893" y="3803332"/>
            <a:ext cx="1657350" cy="738664"/>
          </a:xfrm>
          <a:custGeom>
            <a:avLst/>
            <a:gdLst/>
            <a:ahLst/>
            <a:cxnLst/>
            <a:rect l="l" t="t" r="r" b="b"/>
            <a:pathLst>
              <a:path w="2209800" h="984885">
                <a:moveTo>
                  <a:pt x="1104900" y="0"/>
                </a:moveTo>
                <a:lnTo>
                  <a:pt x="1039977" y="835"/>
                </a:lnTo>
                <a:lnTo>
                  <a:pt x="976042" y="3311"/>
                </a:lnTo>
                <a:lnTo>
                  <a:pt x="913199" y="7380"/>
                </a:lnTo>
                <a:lnTo>
                  <a:pt x="851551" y="12998"/>
                </a:lnTo>
                <a:lnTo>
                  <a:pt x="791202" y="20117"/>
                </a:lnTo>
                <a:lnTo>
                  <a:pt x="732256" y="28692"/>
                </a:lnTo>
                <a:lnTo>
                  <a:pt x="674816" y="38677"/>
                </a:lnTo>
                <a:lnTo>
                  <a:pt x="618986" y="50025"/>
                </a:lnTo>
                <a:lnTo>
                  <a:pt x="564869" y="62690"/>
                </a:lnTo>
                <a:lnTo>
                  <a:pt x="512569" y="76626"/>
                </a:lnTo>
                <a:lnTo>
                  <a:pt x="462189" y="91788"/>
                </a:lnTo>
                <a:lnTo>
                  <a:pt x="413834" y="108128"/>
                </a:lnTo>
                <a:lnTo>
                  <a:pt x="367607" y="125601"/>
                </a:lnTo>
                <a:lnTo>
                  <a:pt x="323611" y="144160"/>
                </a:lnTo>
                <a:lnTo>
                  <a:pt x="281951" y="163760"/>
                </a:lnTo>
                <a:lnTo>
                  <a:pt x="242729" y="184355"/>
                </a:lnTo>
                <a:lnTo>
                  <a:pt x="206049" y="205897"/>
                </a:lnTo>
                <a:lnTo>
                  <a:pt x="172015" y="228342"/>
                </a:lnTo>
                <a:lnTo>
                  <a:pt x="140731" y="251642"/>
                </a:lnTo>
                <a:lnTo>
                  <a:pt x="86826" y="300626"/>
                </a:lnTo>
                <a:lnTo>
                  <a:pt x="45162" y="352481"/>
                </a:lnTo>
                <a:lnTo>
                  <a:pt x="16569" y="406836"/>
                </a:lnTo>
                <a:lnTo>
                  <a:pt x="1875" y="463324"/>
                </a:lnTo>
                <a:lnTo>
                  <a:pt x="0" y="492251"/>
                </a:lnTo>
                <a:lnTo>
                  <a:pt x="1875" y="521176"/>
                </a:lnTo>
                <a:lnTo>
                  <a:pt x="16569" y="577657"/>
                </a:lnTo>
                <a:lnTo>
                  <a:pt x="45162" y="632009"/>
                </a:lnTo>
                <a:lnTo>
                  <a:pt x="86826" y="683861"/>
                </a:lnTo>
                <a:lnTo>
                  <a:pt x="140731" y="732844"/>
                </a:lnTo>
                <a:lnTo>
                  <a:pt x="172015" y="756144"/>
                </a:lnTo>
                <a:lnTo>
                  <a:pt x="206049" y="778589"/>
                </a:lnTo>
                <a:lnTo>
                  <a:pt x="242729" y="800132"/>
                </a:lnTo>
                <a:lnTo>
                  <a:pt x="281951" y="820727"/>
                </a:lnTo>
                <a:lnTo>
                  <a:pt x="323611" y="840328"/>
                </a:lnTo>
                <a:lnTo>
                  <a:pt x="367607" y="858889"/>
                </a:lnTo>
                <a:lnTo>
                  <a:pt x="413834" y="876363"/>
                </a:lnTo>
                <a:lnTo>
                  <a:pt x="462189" y="892705"/>
                </a:lnTo>
                <a:lnTo>
                  <a:pt x="512569" y="907867"/>
                </a:lnTo>
                <a:lnTo>
                  <a:pt x="564869" y="921805"/>
                </a:lnTo>
                <a:lnTo>
                  <a:pt x="618986" y="934471"/>
                </a:lnTo>
                <a:lnTo>
                  <a:pt x="674816" y="945821"/>
                </a:lnTo>
                <a:lnTo>
                  <a:pt x="732256" y="955806"/>
                </a:lnTo>
                <a:lnTo>
                  <a:pt x="791202" y="964383"/>
                </a:lnTo>
                <a:lnTo>
                  <a:pt x="851551" y="971503"/>
                </a:lnTo>
                <a:lnTo>
                  <a:pt x="913199" y="977122"/>
                </a:lnTo>
                <a:lnTo>
                  <a:pt x="976042" y="981192"/>
                </a:lnTo>
                <a:lnTo>
                  <a:pt x="1039977" y="983668"/>
                </a:lnTo>
                <a:lnTo>
                  <a:pt x="1104900" y="984503"/>
                </a:lnTo>
                <a:lnTo>
                  <a:pt x="1169822" y="983668"/>
                </a:lnTo>
                <a:lnTo>
                  <a:pt x="1233757" y="981192"/>
                </a:lnTo>
                <a:lnTo>
                  <a:pt x="1296600" y="977122"/>
                </a:lnTo>
                <a:lnTo>
                  <a:pt x="1358248" y="971503"/>
                </a:lnTo>
                <a:lnTo>
                  <a:pt x="1418597" y="964383"/>
                </a:lnTo>
                <a:lnTo>
                  <a:pt x="1477543" y="955806"/>
                </a:lnTo>
                <a:lnTo>
                  <a:pt x="1534983" y="945821"/>
                </a:lnTo>
                <a:lnTo>
                  <a:pt x="1590813" y="934471"/>
                </a:lnTo>
                <a:lnTo>
                  <a:pt x="1644930" y="921805"/>
                </a:lnTo>
                <a:lnTo>
                  <a:pt x="1697230" y="907867"/>
                </a:lnTo>
                <a:lnTo>
                  <a:pt x="1747610" y="892705"/>
                </a:lnTo>
                <a:lnTo>
                  <a:pt x="1795965" y="876363"/>
                </a:lnTo>
                <a:lnTo>
                  <a:pt x="1842192" y="858889"/>
                </a:lnTo>
                <a:lnTo>
                  <a:pt x="1886188" y="840328"/>
                </a:lnTo>
                <a:lnTo>
                  <a:pt x="1927848" y="820727"/>
                </a:lnTo>
                <a:lnTo>
                  <a:pt x="1967070" y="800132"/>
                </a:lnTo>
                <a:lnTo>
                  <a:pt x="2003750" y="778589"/>
                </a:lnTo>
                <a:lnTo>
                  <a:pt x="2037784" y="756144"/>
                </a:lnTo>
                <a:lnTo>
                  <a:pt x="2069068" y="732844"/>
                </a:lnTo>
                <a:lnTo>
                  <a:pt x="2122973" y="683861"/>
                </a:lnTo>
                <a:lnTo>
                  <a:pt x="2164637" y="632009"/>
                </a:lnTo>
                <a:lnTo>
                  <a:pt x="2193230" y="577657"/>
                </a:lnTo>
                <a:lnTo>
                  <a:pt x="2207924" y="521176"/>
                </a:lnTo>
                <a:lnTo>
                  <a:pt x="2209800" y="492251"/>
                </a:lnTo>
                <a:lnTo>
                  <a:pt x="2207924" y="463324"/>
                </a:lnTo>
                <a:lnTo>
                  <a:pt x="2193230" y="406836"/>
                </a:lnTo>
                <a:lnTo>
                  <a:pt x="2164637" y="352481"/>
                </a:lnTo>
                <a:lnTo>
                  <a:pt x="2122973" y="300626"/>
                </a:lnTo>
                <a:lnTo>
                  <a:pt x="2069068" y="251642"/>
                </a:lnTo>
                <a:lnTo>
                  <a:pt x="2037784" y="228342"/>
                </a:lnTo>
                <a:lnTo>
                  <a:pt x="2003750" y="205897"/>
                </a:lnTo>
                <a:lnTo>
                  <a:pt x="1967070" y="184355"/>
                </a:lnTo>
                <a:lnTo>
                  <a:pt x="1927848" y="163760"/>
                </a:lnTo>
                <a:lnTo>
                  <a:pt x="1886188" y="144160"/>
                </a:lnTo>
                <a:lnTo>
                  <a:pt x="1842192" y="125601"/>
                </a:lnTo>
                <a:lnTo>
                  <a:pt x="1795965" y="108128"/>
                </a:lnTo>
                <a:lnTo>
                  <a:pt x="1747610" y="91788"/>
                </a:lnTo>
                <a:lnTo>
                  <a:pt x="1697230" y="76626"/>
                </a:lnTo>
                <a:lnTo>
                  <a:pt x="1644930" y="62690"/>
                </a:lnTo>
                <a:lnTo>
                  <a:pt x="1590813" y="50025"/>
                </a:lnTo>
                <a:lnTo>
                  <a:pt x="1534983" y="38677"/>
                </a:lnTo>
                <a:lnTo>
                  <a:pt x="1477543" y="28692"/>
                </a:lnTo>
                <a:lnTo>
                  <a:pt x="1418597" y="20117"/>
                </a:lnTo>
                <a:lnTo>
                  <a:pt x="1358248" y="12998"/>
                </a:lnTo>
                <a:lnTo>
                  <a:pt x="1296600" y="7380"/>
                </a:lnTo>
                <a:lnTo>
                  <a:pt x="1233757" y="3311"/>
                </a:lnTo>
                <a:lnTo>
                  <a:pt x="1169822" y="835"/>
                </a:lnTo>
                <a:lnTo>
                  <a:pt x="110490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3F1B7E97-7FF9-36A2-C275-FE3F1F07B202}"/>
              </a:ext>
            </a:extLst>
          </p:cNvPr>
          <p:cNvSpPr/>
          <p:nvPr/>
        </p:nvSpPr>
        <p:spPr>
          <a:xfrm>
            <a:off x="3711893" y="3803332"/>
            <a:ext cx="1657350" cy="738664"/>
          </a:xfrm>
          <a:custGeom>
            <a:avLst/>
            <a:gdLst/>
            <a:ahLst/>
            <a:cxnLst/>
            <a:rect l="l" t="t" r="r" b="b"/>
            <a:pathLst>
              <a:path w="2209800" h="984885">
                <a:moveTo>
                  <a:pt x="0" y="492251"/>
                </a:moveTo>
                <a:lnTo>
                  <a:pt x="7433" y="434836"/>
                </a:lnTo>
                <a:lnTo>
                  <a:pt x="29180" y="379369"/>
                </a:lnTo>
                <a:lnTo>
                  <a:pt x="64412" y="326218"/>
                </a:lnTo>
                <a:lnTo>
                  <a:pt x="112300" y="275752"/>
                </a:lnTo>
                <a:lnTo>
                  <a:pt x="172015" y="228342"/>
                </a:lnTo>
                <a:lnTo>
                  <a:pt x="206049" y="205897"/>
                </a:lnTo>
                <a:lnTo>
                  <a:pt x="242729" y="184355"/>
                </a:lnTo>
                <a:lnTo>
                  <a:pt x="281951" y="163760"/>
                </a:lnTo>
                <a:lnTo>
                  <a:pt x="323611" y="144160"/>
                </a:lnTo>
                <a:lnTo>
                  <a:pt x="367607" y="125601"/>
                </a:lnTo>
                <a:lnTo>
                  <a:pt x="413834" y="108128"/>
                </a:lnTo>
                <a:lnTo>
                  <a:pt x="462189" y="91788"/>
                </a:lnTo>
                <a:lnTo>
                  <a:pt x="512569" y="76626"/>
                </a:lnTo>
                <a:lnTo>
                  <a:pt x="564869" y="62690"/>
                </a:lnTo>
                <a:lnTo>
                  <a:pt x="618986" y="50025"/>
                </a:lnTo>
                <a:lnTo>
                  <a:pt x="674816" y="38677"/>
                </a:lnTo>
                <a:lnTo>
                  <a:pt x="732256" y="28692"/>
                </a:lnTo>
                <a:lnTo>
                  <a:pt x="791202" y="20117"/>
                </a:lnTo>
                <a:lnTo>
                  <a:pt x="851551" y="12998"/>
                </a:lnTo>
                <a:lnTo>
                  <a:pt x="913199" y="7380"/>
                </a:lnTo>
                <a:lnTo>
                  <a:pt x="976042" y="3311"/>
                </a:lnTo>
                <a:lnTo>
                  <a:pt x="1039977" y="835"/>
                </a:lnTo>
                <a:lnTo>
                  <a:pt x="1104900" y="0"/>
                </a:lnTo>
                <a:lnTo>
                  <a:pt x="1169822" y="835"/>
                </a:lnTo>
                <a:lnTo>
                  <a:pt x="1233757" y="3311"/>
                </a:lnTo>
                <a:lnTo>
                  <a:pt x="1296600" y="7380"/>
                </a:lnTo>
                <a:lnTo>
                  <a:pt x="1358248" y="12998"/>
                </a:lnTo>
                <a:lnTo>
                  <a:pt x="1418597" y="20117"/>
                </a:lnTo>
                <a:lnTo>
                  <a:pt x="1477543" y="28692"/>
                </a:lnTo>
                <a:lnTo>
                  <a:pt x="1534983" y="38677"/>
                </a:lnTo>
                <a:lnTo>
                  <a:pt x="1590813" y="50025"/>
                </a:lnTo>
                <a:lnTo>
                  <a:pt x="1644930" y="62690"/>
                </a:lnTo>
                <a:lnTo>
                  <a:pt x="1697230" y="76626"/>
                </a:lnTo>
                <a:lnTo>
                  <a:pt x="1747610" y="91788"/>
                </a:lnTo>
                <a:lnTo>
                  <a:pt x="1795965" y="108128"/>
                </a:lnTo>
                <a:lnTo>
                  <a:pt x="1842192" y="125601"/>
                </a:lnTo>
                <a:lnTo>
                  <a:pt x="1886188" y="144160"/>
                </a:lnTo>
                <a:lnTo>
                  <a:pt x="1927848" y="163760"/>
                </a:lnTo>
                <a:lnTo>
                  <a:pt x="1967070" y="184355"/>
                </a:lnTo>
                <a:lnTo>
                  <a:pt x="2003750" y="205897"/>
                </a:lnTo>
                <a:lnTo>
                  <a:pt x="2037784" y="228342"/>
                </a:lnTo>
                <a:lnTo>
                  <a:pt x="2069068" y="251642"/>
                </a:lnTo>
                <a:lnTo>
                  <a:pt x="2122973" y="300626"/>
                </a:lnTo>
                <a:lnTo>
                  <a:pt x="2164637" y="352481"/>
                </a:lnTo>
                <a:lnTo>
                  <a:pt x="2193230" y="406836"/>
                </a:lnTo>
                <a:lnTo>
                  <a:pt x="2207924" y="463324"/>
                </a:lnTo>
                <a:lnTo>
                  <a:pt x="2209800" y="492251"/>
                </a:lnTo>
                <a:lnTo>
                  <a:pt x="2207924" y="521176"/>
                </a:lnTo>
                <a:lnTo>
                  <a:pt x="2193230" y="577657"/>
                </a:lnTo>
                <a:lnTo>
                  <a:pt x="2164637" y="632009"/>
                </a:lnTo>
                <a:lnTo>
                  <a:pt x="2122973" y="683861"/>
                </a:lnTo>
                <a:lnTo>
                  <a:pt x="2069068" y="732844"/>
                </a:lnTo>
                <a:lnTo>
                  <a:pt x="2037784" y="756144"/>
                </a:lnTo>
                <a:lnTo>
                  <a:pt x="2003750" y="778589"/>
                </a:lnTo>
                <a:lnTo>
                  <a:pt x="1967070" y="800132"/>
                </a:lnTo>
                <a:lnTo>
                  <a:pt x="1927848" y="820727"/>
                </a:lnTo>
                <a:lnTo>
                  <a:pt x="1886188" y="840328"/>
                </a:lnTo>
                <a:lnTo>
                  <a:pt x="1842192" y="858889"/>
                </a:lnTo>
                <a:lnTo>
                  <a:pt x="1795965" y="876363"/>
                </a:lnTo>
                <a:lnTo>
                  <a:pt x="1747610" y="892705"/>
                </a:lnTo>
                <a:lnTo>
                  <a:pt x="1697230" y="907867"/>
                </a:lnTo>
                <a:lnTo>
                  <a:pt x="1644930" y="921805"/>
                </a:lnTo>
                <a:lnTo>
                  <a:pt x="1590813" y="934471"/>
                </a:lnTo>
                <a:lnTo>
                  <a:pt x="1534983" y="945821"/>
                </a:lnTo>
                <a:lnTo>
                  <a:pt x="1477543" y="955806"/>
                </a:lnTo>
                <a:lnTo>
                  <a:pt x="1418597" y="964383"/>
                </a:lnTo>
                <a:lnTo>
                  <a:pt x="1358248" y="971503"/>
                </a:lnTo>
                <a:lnTo>
                  <a:pt x="1296600" y="977122"/>
                </a:lnTo>
                <a:lnTo>
                  <a:pt x="1233757" y="981192"/>
                </a:lnTo>
                <a:lnTo>
                  <a:pt x="1169822" y="983668"/>
                </a:lnTo>
                <a:lnTo>
                  <a:pt x="1104900" y="984503"/>
                </a:lnTo>
                <a:lnTo>
                  <a:pt x="1039977" y="983668"/>
                </a:lnTo>
                <a:lnTo>
                  <a:pt x="976042" y="981192"/>
                </a:lnTo>
                <a:lnTo>
                  <a:pt x="913199" y="977122"/>
                </a:lnTo>
                <a:lnTo>
                  <a:pt x="851551" y="971503"/>
                </a:lnTo>
                <a:lnTo>
                  <a:pt x="791202" y="964383"/>
                </a:lnTo>
                <a:lnTo>
                  <a:pt x="732256" y="955806"/>
                </a:lnTo>
                <a:lnTo>
                  <a:pt x="674816" y="945821"/>
                </a:lnTo>
                <a:lnTo>
                  <a:pt x="618986" y="934471"/>
                </a:lnTo>
                <a:lnTo>
                  <a:pt x="564869" y="921805"/>
                </a:lnTo>
                <a:lnTo>
                  <a:pt x="512569" y="907867"/>
                </a:lnTo>
                <a:lnTo>
                  <a:pt x="462189" y="892705"/>
                </a:lnTo>
                <a:lnTo>
                  <a:pt x="413834" y="876363"/>
                </a:lnTo>
                <a:lnTo>
                  <a:pt x="367607" y="858889"/>
                </a:lnTo>
                <a:lnTo>
                  <a:pt x="323611" y="840328"/>
                </a:lnTo>
                <a:lnTo>
                  <a:pt x="281951" y="820727"/>
                </a:lnTo>
                <a:lnTo>
                  <a:pt x="242729" y="800132"/>
                </a:lnTo>
                <a:lnTo>
                  <a:pt x="206049" y="778589"/>
                </a:lnTo>
                <a:lnTo>
                  <a:pt x="172015" y="756144"/>
                </a:lnTo>
                <a:lnTo>
                  <a:pt x="140731" y="732844"/>
                </a:lnTo>
                <a:lnTo>
                  <a:pt x="86826" y="683861"/>
                </a:lnTo>
                <a:lnTo>
                  <a:pt x="45162" y="632009"/>
                </a:lnTo>
                <a:lnTo>
                  <a:pt x="16569" y="577657"/>
                </a:lnTo>
                <a:lnTo>
                  <a:pt x="1875" y="521176"/>
                </a:lnTo>
                <a:lnTo>
                  <a:pt x="0" y="492251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AF3A12E6-E7ED-FADE-48B3-37738B3903F5}"/>
              </a:ext>
            </a:extLst>
          </p:cNvPr>
          <p:cNvSpPr txBox="1"/>
          <p:nvPr/>
        </p:nvSpPr>
        <p:spPr>
          <a:xfrm>
            <a:off x="3949827" y="4022750"/>
            <a:ext cx="1182529" cy="26545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>
              <a:spcBef>
                <a:spcPts val="90"/>
              </a:spcBef>
            </a:pPr>
            <a:r>
              <a:rPr sz="1650" b="1" spc="8" dirty="0">
                <a:latin typeface="Calibri"/>
                <a:cs typeface="Calibri"/>
              </a:rPr>
              <a:t>INDE</a:t>
            </a:r>
            <a:r>
              <a:rPr sz="1650" b="1" spc="-4" dirty="0">
                <a:latin typeface="Calibri"/>
                <a:cs typeface="Calibri"/>
              </a:rPr>
              <a:t>P</a:t>
            </a:r>
            <a:r>
              <a:rPr sz="1650" b="1" spc="8" dirty="0">
                <a:latin typeface="Calibri"/>
                <a:cs typeface="Calibri"/>
              </a:rPr>
              <a:t>ENDEN</a:t>
            </a:r>
            <a:endParaRPr sz="1650">
              <a:latin typeface="Calibri"/>
              <a:cs typeface="Calibri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00F68BC1-2BD5-3AFD-D277-51F9C288DF32}"/>
              </a:ext>
            </a:extLst>
          </p:cNvPr>
          <p:cNvSpPr/>
          <p:nvPr/>
        </p:nvSpPr>
        <p:spPr>
          <a:xfrm>
            <a:off x="3426142" y="2327720"/>
            <a:ext cx="1657350" cy="739616"/>
          </a:xfrm>
          <a:custGeom>
            <a:avLst/>
            <a:gdLst/>
            <a:ahLst/>
            <a:cxnLst/>
            <a:rect l="l" t="t" r="r" b="b"/>
            <a:pathLst>
              <a:path w="2209800" h="986154">
                <a:moveTo>
                  <a:pt x="1104900" y="0"/>
                </a:moveTo>
                <a:lnTo>
                  <a:pt x="1039977" y="836"/>
                </a:lnTo>
                <a:lnTo>
                  <a:pt x="976042" y="3316"/>
                </a:lnTo>
                <a:lnTo>
                  <a:pt x="913199" y="7393"/>
                </a:lnTo>
                <a:lnTo>
                  <a:pt x="851551" y="13020"/>
                </a:lnTo>
                <a:lnTo>
                  <a:pt x="791202" y="20152"/>
                </a:lnTo>
                <a:lnTo>
                  <a:pt x="732256" y="28741"/>
                </a:lnTo>
                <a:lnTo>
                  <a:pt x="674816" y="38742"/>
                </a:lnTo>
                <a:lnTo>
                  <a:pt x="618986" y="50109"/>
                </a:lnTo>
                <a:lnTo>
                  <a:pt x="564869" y="62796"/>
                </a:lnTo>
                <a:lnTo>
                  <a:pt x="512569" y="76755"/>
                </a:lnTo>
                <a:lnTo>
                  <a:pt x="462189" y="91941"/>
                </a:lnTo>
                <a:lnTo>
                  <a:pt x="413834" y="108308"/>
                </a:lnTo>
                <a:lnTo>
                  <a:pt x="367607" y="125809"/>
                </a:lnTo>
                <a:lnTo>
                  <a:pt x="323611" y="144399"/>
                </a:lnTo>
                <a:lnTo>
                  <a:pt x="281951" y="164030"/>
                </a:lnTo>
                <a:lnTo>
                  <a:pt x="242729" y="184657"/>
                </a:lnTo>
                <a:lnTo>
                  <a:pt x="206049" y="206233"/>
                </a:lnTo>
                <a:lnTo>
                  <a:pt x="172015" y="228713"/>
                </a:lnTo>
                <a:lnTo>
                  <a:pt x="140731" y="252049"/>
                </a:lnTo>
                <a:lnTo>
                  <a:pt x="86826" y="301109"/>
                </a:lnTo>
                <a:lnTo>
                  <a:pt x="45162" y="353041"/>
                </a:lnTo>
                <a:lnTo>
                  <a:pt x="16569" y="407476"/>
                </a:lnTo>
                <a:lnTo>
                  <a:pt x="1875" y="464045"/>
                </a:lnTo>
                <a:lnTo>
                  <a:pt x="0" y="493013"/>
                </a:lnTo>
                <a:lnTo>
                  <a:pt x="1875" y="521982"/>
                </a:lnTo>
                <a:lnTo>
                  <a:pt x="16569" y="578551"/>
                </a:lnTo>
                <a:lnTo>
                  <a:pt x="45162" y="632986"/>
                </a:lnTo>
                <a:lnTo>
                  <a:pt x="86826" y="684918"/>
                </a:lnTo>
                <a:lnTo>
                  <a:pt x="140731" y="733978"/>
                </a:lnTo>
                <a:lnTo>
                  <a:pt x="172015" y="757314"/>
                </a:lnTo>
                <a:lnTo>
                  <a:pt x="206049" y="779794"/>
                </a:lnTo>
                <a:lnTo>
                  <a:pt x="242729" y="801370"/>
                </a:lnTo>
                <a:lnTo>
                  <a:pt x="281951" y="821997"/>
                </a:lnTo>
                <a:lnTo>
                  <a:pt x="323611" y="841629"/>
                </a:lnTo>
                <a:lnTo>
                  <a:pt x="367607" y="860218"/>
                </a:lnTo>
                <a:lnTo>
                  <a:pt x="413834" y="877719"/>
                </a:lnTo>
                <a:lnTo>
                  <a:pt x="462189" y="894086"/>
                </a:lnTo>
                <a:lnTo>
                  <a:pt x="512569" y="909272"/>
                </a:lnTo>
                <a:lnTo>
                  <a:pt x="564869" y="923231"/>
                </a:lnTo>
                <a:lnTo>
                  <a:pt x="618986" y="935918"/>
                </a:lnTo>
                <a:lnTo>
                  <a:pt x="674816" y="947285"/>
                </a:lnTo>
                <a:lnTo>
                  <a:pt x="732256" y="957286"/>
                </a:lnTo>
                <a:lnTo>
                  <a:pt x="791202" y="965875"/>
                </a:lnTo>
                <a:lnTo>
                  <a:pt x="851551" y="973007"/>
                </a:lnTo>
                <a:lnTo>
                  <a:pt x="913199" y="978634"/>
                </a:lnTo>
                <a:lnTo>
                  <a:pt x="976042" y="982711"/>
                </a:lnTo>
                <a:lnTo>
                  <a:pt x="1039977" y="985191"/>
                </a:lnTo>
                <a:lnTo>
                  <a:pt x="1104900" y="986028"/>
                </a:lnTo>
                <a:lnTo>
                  <a:pt x="1169822" y="985191"/>
                </a:lnTo>
                <a:lnTo>
                  <a:pt x="1233757" y="982711"/>
                </a:lnTo>
                <a:lnTo>
                  <a:pt x="1296600" y="978634"/>
                </a:lnTo>
                <a:lnTo>
                  <a:pt x="1358248" y="973007"/>
                </a:lnTo>
                <a:lnTo>
                  <a:pt x="1418597" y="965875"/>
                </a:lnTo>
                <a:lnTo>
                  <a:pt x="1477543" y="957286"/>
                </a:lnTo>
                <a:lnTo>
                  <a:pt x="1534983" y="947285"/>
                </a:lnTo>
                <a:lnTo>
                  <a:pt x="1590813" y="935918"/>
                </a:lnTo>
                <a:lnTo>
                  <a:pt x="1644930" y="923231"/>
                </a:lnTo>
                <a:lnTo>
                  <a:pt x="1697230" y="909272"/>
                </a:lnTo>
                <a:lnTo>
                  <a:pt x="1747610" y="894086"/>
                </a:lnTo>
                <a:lnTo>
                  <a:pt x="1795965" y="877719"/>
                </a:lnTo>
                <a:lnTo>
                  <a:pt x="1842192" y="860218"/>
                </a:lnTo>
                <a:lnTo>
                  <a:pt x="1886188" y="841629"/>
                </a:lnTo>
                <a:lnTo>
                  <a:pt x="1927848" y="821997"/>
                </a:lnTo>
                <a:lnTo>
                  <a:pt x="1967070" y="801370"/>
                </a:lnTo>
                <a:lnTo>
                  <a:pt x="2003750" y="779794"/>
                </a:lnTo>
                <a:lnTo>
                  <a:pt x="2037784" y="757314"/>
                </a:lnTo>
                <a:lnTo>
                  <a:pt x="2069068" y="733978"/>
                </a:lnTo>
                <a:lnTo>
                  <a:pt x="2122973" y="684918"/>
                </a:lnTo>
                <a:lnTo>
                  <a:pt x="2164637" y="632986"/>
                </a:lnTo>
                <a:lnTo>
                  <a:pt x="2193230" y="578551"/>
                </a:lnTo>
                <a:lnTo>
                  <a:pt x="2207924" y="521982"/>
                </a:lnTo>
                <a:lnTo>
                  <a:pt x="2209800" y="493013"/>
                </a:lnTo>
                <a:lnTo>
                  <a:pt x="2207924" y="464045"/>
                </a:lnTo>
                <a:lnTo>
                  <a:pt x="2193230" y="407476"/>
                </a:lnTo>
                <a:lnTo>
                  <a:pt x="2164637" y="353041"/>
                </a:lnTo>
                <a:lnTo>
                  <a:pt x="2122973" y="301109"/>
                </a:lnTo>
                <a:lnTo>
                  <a:pt x="2069068" y="252049"/>
                </a:lnTo>
                <a:lnTo>
                  <a:pt x="2037784" y="228713"/>
                </a:lnTo>
                <a:lnTo>
                  <a:pt x="2003750" y="206233"/>
                </a:lnTo>
                <a:lnTo>
                  <a:pt x="1967070" y="184657"/>
                </a:lnTo>
                <a:lnTo>
                  <a:pt x="1927848" y="164030"/>
                </a:lnTo>
                <a:lnTo>
                  <a:pt x="1886188" y="144399"/>
                </a:lnTo>
                <a:lnTo>
                  <a:pt x="1842192" y="125809"/>
                </a:lnTo>
                <a:lnTo>
                  <a:pt x="1795965" y="108308"/>
                </a:lnTo>
                <a:lnTo>
                  <a:pt x="1747610" y="91941"/>
                </a:lnTo>
                <a:lnTo>
                  <a:pt x="1697230" y="76755"/>
                </a:lnTo>
                <a:lnTo>
                  <a:pt x="1644930" y="62796"/>
                </a:lnTo>
                <a:lnTo>
                  <a:pt x="1590813" y="50109"/>
                </a:lnTo>
                <a:lnTo>
                  <a:pt x="1534983" y="38742"/>
                </a:lnTo>
                <a:lnTo>
                  <a:pt x="1477543" y="28741"/>
                </a:lnTo>
                <a:lnTo>
                  <a:pt x="1418597" y="20152"/>
                </a:lnTo>
                <a:lnTo>
                  <a:pt x="1358248" y="13020"/>
                </a:lnTo>
                <a:lnTo>
                  <a:pt x="1296600" y="7393"/>
                </a:lnTo>
                <a:lnTo>
                  <a:pt x="1233757" y="3316"/>
                </a:lnTo>
                <a:lnTo>
                  <a:pt x="1169822" y="836"/>
                </a:lnTo>
                <a:lnTo>
                  <a:pt x="11049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F5F0F233-E01D-DA06-11E4-2FD86CEB7190}"/>
              </a:ext>
            </a:extLst>
          </p:cNvPr>
          <p:cNvSpPr/>
          <p:nvPr/>
        </p:nvSpPr>
        <p:spPr>
          <a:xfrm>
            <a:off x="3426142" y="2327720"/>
            <a:ext cx="1657350" cy="739616"/>
          </a:xfrm>
          <a:custGeom>
            <a:avLst/>
            <a:gdLst/>
            <a:ahLst/>
            <a:cxnLst/>
            <a:rect l="l" t="t" r="r" b="b"/>
            <a:pathLst>
              <a:path w="2209800" h="986154">
                <a:moveTo>
                  <a:pt x="0" y="493013"/>
                </a:moveTo>
                <a:lnTo>
                  <a:pt x="7433" y="435517"/>
                </a:lnTo>
                <a:lnTo>
                  <a:pt x="29180" y="379969"/>
                </a:lnTo>
                <a:lnTo>
                  <a:pt x="64412" y="326739"/>
                </a:lnTo>
                <a:lnTo>
                  <a:pt x="112300" y="276197"/>
                </a:lnTo>
                <a:lnTo>
                  <a:pt x="172015" y="228713"/>
                </a:lnTo>
                <a:lnTo>
                  <a:pt x="206049" y="206233"/>
                </a:lnTo>
                <a:lnTo>
                  <a:pt x="242729" y="184657"/>
                </a:lnTo>
                <a:lnTo>
                  <a:pt x="281951" y="164030"/>
                </a:lnTo>
                <a:lnTo>
                  <a:pt x="323611" y="144399"/>
                </a:lnTo>
                <a:lnTo>
                  <a:pt x="367607" y="125809"/>
                </a:lnTo>
                <a:lnTo>
                  <a:pt x="413834" y="108308"/>
                </a:lnTo>
                <a:lnTo>
                  <a:pt x="462189" y="91941"/>
                </a:lnTo>
                <a:lnTo>
                  <a:pt x="512569" y="76755"/>
                </a:lnTo>
                <a:lnTo>
                  <a:pt x="564869" y="62796"/>
                </a:lnTo>
                <a:lnTo>
                  <a:pt x="618986" y="50109"/>
                </a:lnTo>
                <a:lnTo>
                  <a:pt x="674816" y="38742"/>
                </a:lnTo>
                <a:lnTo>
                  <a:pt x="732256" y="28741"/>
                </a:lnTo>
                <a:lnTo>
                  <a:pt x="791202" y="20152"/>
                </a:lnTo>
                <a:lnTo>
                  <a:pt x="851551" y="13020"/>
                </a:lnTo>
                <a:lnTo>
                  <a:pt x="913199" y="7393"/>
                </a:lnTo>
                <a:lnTo>
                  <a:pt x="976042" y="3316"/>
                </a:lnTo>
                <a:lnTo>
                  <a:pt x="1039977" y="836"/>
                </a:lnTo>
                <a:lnTo>
                  <a:pt x="1104900" y="0"/>
                </a:lnTo>
                <a:lnTo>
                  <a:pt x="1169822" y="836"/>
                </a:lnTo>
                <a:lnTo>
                  <a:pt x="1233757" y="3316"/>
                </a:lnTo>
                <a:lnTo>
                  <a:pt x="1296600" y="7393"/>
                </a:lnTo>
                <a:lnTo>
                  <a:pt x="1358248" y="13020"/>
                </a:lnTo>
                <a:lnTo>
                  <a:pt x="1418597" y="20152"/>
                </a:lnTo>
                <a:lnTo>
                  <a:pt x="1477543" y="28741"/>
                </a:lnTo>
                <a:lnTo>
                  <a:pt x="1534983" y="38742"/>
                </a:lnTo>
                <a:lnTo>
                  <a:pt x="1590813" y="50109"/>
                </a:lnTo>
                <a:lnTo>
                  <a:pt x="1644930" y="62796"/>
                </a:lnTo>
                <a:lnTo>
                  <a:pt x="1697230" y="76755"/>
                </a:lnTo>
                <a:lnTo>
                  <a:pt x="1747610" y="91941"/>
                </a:lnTo>
                <a:lnTo>
                  <a:pt x="1795965" y="108308"/>
                </a:lnTo>
                <a:lnTo>
                  <a:pt x="1842192" y="125809"/>
                </a:lnTo>
                <a:lnTo>
                  <a:pt x="1886188" y="144398"/>
                </a:lnTo>
                <a:lnTo>
                  <a:pt x="1927848" y="164030"/>
                </a:lnTo>
                <a:lnTo>
                  <a:pt x="1967070" y="184657"/>
                </a:lnTo>
                <a:lnTo>
                  <a:pt x="2003750" y="206233"/>
                </a:lnTo>
                <a:lnTo>
                  <a:pt x="2037784" y="228713"/>
                </a:lnTo>
                <a:lnTo>
                  <a:pt x="2069068" y="252049"/>
                </a:lnTo>
                <a:lnTo>
                  <a:pt x="2122973" y="301109"/>
                </a:lnTo>
                <a:lnTo>
                  <a:pt x="2164637" y="353041"/>
                </a:lnTo>
                <a:lnTo>
                  <a:pt x="2193230" y="407476"/>
                </a:lnTo>
                <a:lnTo>
                  <a:pt x="2207924" y="464045"/>
                </a:lnTo>
                <a:lnTo>
                  <a:pt x="2209800" y="493013"/>
                </a:lnTo>
                <a:lnTo>
                  <a:pt x="2207924" y="521982"/>
                </a:lnTo>
                <a:lnTo>
                  <a:pt x="2193230" y="578551"/>
                </a:lnTo>
                <a:lnTo>
                  <a:pt x="2164637" y="632986"/>
                </a:lnTo>
                <a:lnTo>
                  <a:pt x="2122973" y="684918"/>
                </a:lnTo>
                <a:lnTo>
                  <a:pt x="2069068" y="733978"/>
                </a:lnTo>
                <a:lnTo>
                  <a:pt x="2037784" y="757314"/>
                </a:lnTo>
                <a:lnTo>
                  <a:pt x="2003750" y="779794"/>
                </a:lnTo>
                <a:lnTo>
                  <a:pt x="1967070" y="801370"/>
                </a:lnTo>
                <a:lnTo>
                  <a:pt x="1927848" y="821997"/>
                </a:lnTo>
                <a:lnTo>
                  <a:pt x="1886188" y="841629"/>
                </a:lnTo>
                <a:lnTo>
                  <a:pt x="1842192" y="860218"/>
                </a:lnTo>
                <a:lnTo>
                  <a:pt x="1795965" y="877719"/>
                </a:lnTo>
                <a:lnTo>
                  <a:pt x="1747610" y="894086"/>
                </a:lnTo>
                <a:lnTo>
                  <a:pt x="1697230" y="909272"/>
                </a:lnTo>
                <a:lnTo>
                  <a:pt x="1644930" y="923231"/>
                </a:lnTo>
                <a:lnTo>
                  <a:pt x="1590813" y="935918"/>
                </a:lnTo>
                <a:lnTo>
                  <a:pt x="1534983" y="947285"/>
                </a:lnTo>
                <a:lnTo>
                  <a:pt x="1477543" y="957286"/>
                </a:lnTo>
                <a:lnTo>
                  <a:pt x="1418597" y="965875"/>
                </a:lnTo>
                <a:lnTo>
                  <a:pt x="1358248" y="973007"/>
                </a:lnTo>
                <a:lnTo>
                  <a:pt x="1296600" y="978634"/>
                </a:lnTo>
                <a:lnTo>
                  <a:pt x="1233757" y="982711"/>
                </a:lnTo>
                <a:lnTo>
                  <a:pt x="1169822" y="985191"/>
                </a:lnTo>
                <a:lnTo>
                  <a:pt x="1104900" y="986028"/>
                </a:lnTo>
                <a:lnTo>
                  <a:pt x="1039977" y="985191"/>
                </a:lnTo>
                <a:lnTo>
                  <a:pt x="976042" y="982711"/>
                </a:lnTo>
                <a:lnTo>
                  <a:pt x="913199" y="978634"/>
                </a:lnTo>
                <a:lnTo>
                  <a:pt x="851551" y="973007"/>
                </a:lnTo>
                <a:lnTo>
                  <a:pt x="791202" y="965875"/>
                </a:lnTo>
                <a:lnTo>
                  <a:pt x="732256" y="957286"/>
                </a:lnTo>
                <a:lnTo>
                  <a:pt x="674816" y="947285"/>
                </a:lnTo>
                <a:lnTo>
                  <a:pt x="618986" y="935918"/>
                </a:lnTo>
                <a:lnTo>
                  <a:pt x="564869" y="923231"/>
                </a:lnTo>
                <a:lnTo>
                  <a:pt x="512569" y="909272"/>
                </a:lnTo>
                <a:lnTo>
                  <a:pt x="462189" y="894086"/>
                </a:lnTo>
                <a:lnTo>
                  <a:pt x="413834" y="877719"/>
                </a:lnTo>
                <a:lnTo>
                  <a:pt x="367607" y="860218"/>
                </a:lnTo>
                <a:lnTo>
                  <a:pt x="323611" y="841629"/>
                </a:lnTo>
                <a:lnTo>
                  <a:pt x="281951" y="821997"/>
                </a:lnTo>
                <a:lnTo>
                  <a:pt x="242729" y="801370"/>
                </a:lnTo>
                <a:lnTo>
                  <a:pt x="206049" y="779794"/>
                </a:lnTo>
                <a:lnTo>
                  <a:pt x="172015" y="757314"/>
                </a:lnTo>
                <a:lnTo>
                  <a:pt x="140731" y="733978"/>
                </a:lnTo>
                <a:lnTo>
                  <a:pt x="86826" y="684918"/>
                </a:lnTo>
                <a:lnTo>
                  <a:pt x="45162" y="632986"/>
                </a:lnTo>
                <a:lnTo>
                  <a:pt x="16569" y="578551"/>
                </a:lnTo>
                <a:lnTo>
                  <a:pt x="1875" y="521982"/>
                </a:lnTo>
                <a:lnTo>
                  <a:pt x="0" y="493013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3E3327F9-4430-D00A-F0E9-55C6E67431B3}"/>
              </a:ext>
            </a:extLst>
          </p:cNvPr>
          <p:cNvSpPr txBox="1"/>
          <p:nvPr/>
        </p:nvSpPr>
        <p:spPr>
          <a:xfrm>
            <a:off x="3746182" y="2547556"/>
            <a:ext cx="1015841" cy="26545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>
              <a:spcBef>
                <a:spcPts val="90"/>
              </a:spcBef>
            </a:pPr>
            <a:r>
              <a:rPr sz="1650" b="1" spc="-68" dirty="0">
                <a:solidFill>
                  <a:srgbClr val="FF0000"/>
                </a:solidFill>
                <a:latin typeface="Calibri"/>
                <a:cs typeface="Calibri"/>
              </a:rPr>
              <a:t>K</a:t>
            </a:r>
            <a:r>
              <a:rPr sz="1650" b="1" spc="4" dirty="0">
                <a:solidFill>
                  <a:srgbClr val="FF0000"/>
                </a:solidFill>
                <a:latin typeface="Calibri"/>
                <a:cs typeface="Calibri"/>
              </a:rPr>
              <a:t>OMPETEN</a:t>
            </a:r>
            <a:endParaRPr sz="1650">
              <a:latin typeface="Calibri"/>
              <a:cs typeface="Calibri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529F002B-4E96-5B66-95CF-5215AA3ABDBD}"/>
              </a:ext>
            </a:extLst>
          </p:cNvPr>
          <p:cNvSpPr/>
          <p:nvPr/>
        </p:nvSpPr>
        <p:spPr>
          <a:xfrm>
            <a:off x="5564505" y="2029396"/>
            <a:ext cx="0" cy="950119"/>
          </a:xfrm>
          <a:custGeom>
            <a:avLst/>
            <a:gdLst/>
            <a:ahLst/>
            <a:cxnLst/>
            <a:rect l="l" t="t" r="r" b="b"/>
            <a:pathLst>
              <a:path h="1266825">
                <a:moveTo>
                  <a:pt x="0" y="0"/>
                </a:moveTo>
                <a:lnTo>
                  <a:pt x="0" y="1266444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CFDDBD7B-4CEA-A405-7264-16563ABD0E34}"/>
              </a:ext>
            </a:extLst>
          </p:cNvPr>
          <p:cNvSpPr/>
          <p:nvPr/>
        </p:nvSpPr>
        <p:spPr>
          <a:xfrm>
            <a:off x="5057870" y="2108548"/>
            <a:ext cx="506730" cy="399098"/>
          </a:xfrm>
          <a:custGeom>
            <a:avLst/>
            <a:gdLst/>
            <a:ahLst/>
            <a:cxnLst/>
            <a:rect l="l" t="t" r="r" b="b"/>
            <a:pathLst>
              <a:path w="675639" h="532129">
                <a:moveTo>
                  <a:pt x="675513" y="0"/>
                </a:moveTo>
                <a:lnTo>
                  <a:pt x="528955" y="0"/>
                </a:lnTo>
                <a:lnTo>
                  <a:pt x="0" y="532129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1794652F-9469-54A6-BECB-BC9D20DE65AE}"/>
              </a:ext>
            </a:extLst>
          </p:cNvPr>
          <p:cNvSpPr txBox="1"/>
          <p:nvPr/>
        </p:nvSpPr>
        <p:spPr>
          <a:xfrm>
            <a:off x="5617273" y="2029396"/>
            <a:ext cx="1884998" cy="877740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00"/>
            </a:solidFill>
          </a:ln>
        </p:spPr>
        <p:txBody>
          <a:bodyPr vert="horz" wrap="square" lIns="0" tIns="21907" rIns="0" bIns="0" rtlCol="0">
            <a:spAutoFit/>
          </a:bodyPr>
          <a:lstStyle/>
          <a:p>
            <a:pPr marL="189547" indent="-121920">
              <a:spcBef>
                <a:spcPts val="172"/>
              </a:spcBef>
              <a:buChar char="•"/>
              <a:tabLst>
                <a:tab pos="190024" algn="l"/>
              </a:tabLst>
            </a:pPr>
            <a:r>
              <a:rPr sz="1388" spc="-11" dirty="0">
                <a:latin typeface="Calibri"/>
                <a:cs typeface="Calibri"/>
              </a:rPr>
              <a:t>Keterampilan</a:t>
            </a:r>
            <a:endParaRPr sz="1388">
              <a:latin typeface="Calibri"/>
              <a:cs typeface="Calibri"/>
            </a:endParaRPr>
          </a:p>
          <a:p>
            <a:pPr marL="189547" indent="-121920">
              <a:buChar char="•"/>
              <a:tabLst>
                <a:tab pos="190024" algn="l"/>
              </a:tabLst>
            </a:pPr>
            <a:r>
              <a:rPr sz="1388" spc="-4" dirty="0">
                <a:latin typeface="Calibri"/>
                <a:cs typeface="Calibri"/>
              </a:rPr>
              <a:t>Keahlian</a:t>
            </a:r>
            <a:endParaRPr sz="1388">
              <a:latin typeface="Calibri"/>
              <a:cs typeface="Calibri"/>
            </a:endParaRPr>
          </a:p>
          <a:p>
            <a:pPr marL="189547" indent="-121920">
              <a:lnSpc>
                <a:spcPts val="1661"/>
              </a:lnSpc>
              <a:buChar char="•"/>
              <a:tabLst>
                <a:tab pos="190024" algn="l"/>
              </a:tabLst>
            </a:pPr>
            <a:r>
              <a:rPr sz="1388" spc="-11" dirty="0">
                <a:latin typeface="Calibri"/>
                <a:cs typeface="Calibri"/>
              </a:rPr>
              <a:t>Kewenangan</a:t>
            </a:r>
            <a:endParaRPr sz="1388">
              <a:latin typeface="Calibri"/>
              <a:cs typeface="Calibri"/>
            </a:endParaRPr>
          </a:p>
          <a:p>
            <a:pPr marL="189547" indent="-121920">
              <a:lnSpc>
                <a:spcPts val="1661"/>
              </a:lnSpc>
              <a:buChar char="•"/>
              <a:tabLst>
                <a:tab pos="190024" algn="l"/>
              </a:tabLst>
            </a:pPr>
            <a:r>
              <a:rPr sz="1388" spc="-8" dirty="0">
                <a:latin typeface="Calibri"/>
                <a:cs typeface="Calibri"/>
              </a:rPr>
              <a:t>Kecermatan</a:t>
            </a:r>
            <a:endParaRPr sz="1388">
              <a:latin typeface="Calibri"/>
              <a:cs typeface="Calibri"/>
            </a:endParaRPr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F2F723CD-A1BD-B17F-3A25-C58C55AB0D6E}"/>
              </a:ext>
            </a:extLst>
          </p:cNvPr>
          <p:cNvSpPr/>
          <p:nvPr/>
        </p:nvSpPr>
        <p:spPr>
          <a:xfrm>
            <a:off x="5540693" y="3803332"/>
            <a:ext cx="0" cy="738664"/>
          </a:xfrm>
          <a:custGeom>
            <a:avLst/>
            <a:gdLst/>
            <a:ahLst/>
            <a:cxnLst/>
            <a:rect l="l" t="t" r="r" b="b"/>
            <a:pathLst>
              <a:path h="984885">
                <a:moveTo>
                  <a:pt x="0" y="0"/>
                </a:moveTo>
                <a:lnTo>
                  <a:pt x="0" y="984503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449AC248-F856-271F-DB3A-AE70F853FEE3}"/>
              </a:ext>
            </a:extLst>
          </p:cNvPr>
          <p:cNvSpPr/>
          <p:nvPr/>
        </p:nvSpPr>
        <p:spPr>
          <a:xfrm>
            <a:off x="5387149" y="3882391"/>
            <a:ext cx="153828" cy="274796"/>
          </a:xfrm>
          <a:custGeom>
            <a:avLst/>
            <a:gdLst/>
            <a:ahLst/>
            <a:cxnLst/>
            <a:rect l="l" t="t" r="r" b="b"/>
            <a:pathLst>
              <a:path w="205104" h="366395">
                <a:moveTo>
                  <a:pt x="204724" y="0"/>
                </a:moveTo>
                <a:lnTo>
                  <a:pt x="160274" y="0"/>
                </a:lnTo>
                <a:lnTo>
                  <a:pt x="0" y="366394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048FB326-A668-5011-DA83-9C30BB0658DD}"/>
              </a:ext>
            </a:extLst>
          </p:cNvPr>
          <p:cNvSpPr txBox="1"/>
          <p:nvPr/>
        </p:nvSpPr>
        <p:spPr>
          <a:xfrm>
            <a:off x="5597843" y="3803332"/>
            <a:ext cx="1771650" cy="663836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190500" indent="-121444">
              <a:spcBef>
                <a:spcPts val="180"/>
              </a:spcBef>
              <a:buChar char="•"/>
              <a:tabLst>
                <a:tab pos="190500" algn="l"/>
              </a:tabLst>
            </a:pPr>
            <a:r>
              <a:rPr sz="1388" spc="-4" dirty="0">
                <a:latin typeface="Calibri"/>
                <a:cs typeface="Calibri"/>
              </a:rPr>
              <a:t>Tidak</a:t>
            </a:r>
            <a:r>
              <a:rPr sz="1388" spc="-8" dirty="0">
                <a:latin typeface="Calibri"/>
                <a:cs typeface="Calibri"/>
              </a:rPr>
              <a:t> </a:t>
            </a:r>
            <a:r>
              <a:rPr sz="1388" spc="-4" dirty="0">
                <a:latin typeface="Calibri"/>
                <a:cs typeface="Calibri"/>
              </a:rPr>
              <a:t>memihak</a:t>
            </a:r>
            <a:endParaRPr sz="1388">
              <a:latin typeface="Calibri"/>
              <a:cs typeface="Calibri"/>
            </a:endParaRPr>
          </a:p>
          <a:p>
            <a:pPr marL="190500" indent="-121444">
              <a:buChar char="•"/>
              <a:tabLst>
                <a:tab pos="190500" algn="l"/>
              </a:tabLst>
            </a:pPr>
            <a:r>
              <a:rPr sz="1388" spc="-4" dirty="0">
                <a:latin typeface="Calibri"/>
                <a:cs typeface="Calibri"/>
              </a:rPr>
              <a:t>Tidak </a:t>
            </a:r>
            <a:r>
              <a:rPr sz="1388" spc="-8" dirty="0">
                <a:latin typeface="Calibri"/>
                <a:cs typeface="Calibri"/>
              </a:rPr>
              <a:t>merugikan</a:t>
            </a:r>
            <a:endParaRPr sz="1388">
              <a:latin typeface="Calibri"/>
              <a:cs typeface="Calibri"/>
            </a:endParaRPr>
          </a:p>
          <a:p>
            <a:pPr marL="190500"/>
            <a:r>
              <a:rPr sz="1388" spc="-4" dirty="0">
                <a:latin typeface="Calibri"/>
                <a:cs typeface="Calibri"/>
              </a:rPr>
              <a:t>pihak manapun</a:t>
            </a:r>
            <a:endParaRPr sz="1388">
              <a:latin typeface="Calibri"/>
              <a:cs typeface="Calibri"/>
            </a:endParaRPr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E141174F-73E7-8280-4936-CA2B897C318C}"/>
              </a:ext>
            </a:extLst>
          </p:cNvPr>
          <p:cNvSpPr/>
          <p:nvPr/>
        </p:nvSpPr>
        <p:spPr>
          <a:xfrm>
            <a:off x="3368992" y="3067240"/>
            <a:ext cx="929164" cy="275749"/>
          </a:xfrm>
          <a:custGeom>
            <a:avLst/>
            <a:gdLst/>
            <a:ahLst/>
            <a:cxnLst/>
            <a:rect l="l" t="t" r="r" b="b"/>
            <a:pathLst>
              <a:path w="1238885" h="367664">
                <a:moveTo>
                  <a:pt x="1162431" y="329565"/>
                </a:moveTo>
                <a:lnTo>
                  <a:pt x="0" y="329565"/>
                </a:lnTo>
                <a:lnTo>
                  <a:pt x="0" y="367665"/>
                </a:lnTo>
                <a:lnTo>
                  <a:pt x="1200531" y="367665"/>
                </a:lnTo>
                <a:lnTo>
                  <a:pt x="1200531" y="348615"/>
                </a:lnTo>
                <a:lnTo>
                  <a:pt x="1162431" y="348615"/>
                </a:lnTo>
                <a:lnTo>
                  <a:pt x="1162431" y="329565"/>
                </a:lnTo>
                <a:close/>
              </a:path>
              <a:path w="1238885" h="367664">
                <a:moveTo>
                  <a:pt x="1200531" y="95250"/>
                </a:moveTo>
                <a:lnTo>
                  <a:pt x="1162431" y="95250"/>
                </a:lnTo>
                <a:lnTo>
                  <a:pt x="1162431" y="348615"/>
                </a:lnTo>
                <a:lnTo>
                  <a:pt x="1181481" y="329565"/>
                </a:lnTo>
                <a:lnTo>
                  <a:pt x="1200531" y="329565"/>
                </a:lnTo>
                <a:lnTo>
                  <a:pt x="1200531" y="95250"/>
                </a:lnTo>
                <a:close/>
              </a:path>
              <a:path w="1238885" h="367664">
                <a:moveTo>
                  <a:pt x="1200531" y="329565"/>
                </a:moveTo>
                <a:lnTo>
                  <a:pt x="1181481" y="329565"/>
                </a:lnTo>
                <a:lnTo>
                  <a:pt x="1162431" y="348615"/>
                </a:lnTo>
                <a:lnTo>
                  <a:pt x="1200531" y="348615"/>
                </a:lnTo>
                <a:lnTo>
                  <a:pt x="1200531" y="329565"/>
                </a:lnTo>
                <a:close/>
              </a:path>
              <a:path w="1238885" h="367664">
                <a:moveTo>
                  <a:pt x="1181481" y="0"/>
                </a:moveTo>
                <a:lnTo>
                  <a:pt x="1124331" y="114300"/>
                </a:lnTo>
                <a:lnTo>
                  <a:pt x="1162431" y="114300"/>
                </a:lnTo>
                <a:lnTo>
                  <a:pt x="1162431" y="95250"/>
                </a:lnTo>
                <a:lnTo>
                  <a:pt x="1229106" y="95250"/>
                </a:lnTo>
                <a:lnTo>
                  <a:pt x="1181481" y="0"/>
                </a:lnTo>
                <a:close/>
              </a:path>
              <a:path w="1238885" h="367664">
                <a:moveTo>
                  <a:pt x="1229106" y="95250"/>
                </a:moveTo>
                <a:lnTo>
                  <a:pt x="1200531" y="95250"/>
                </a:lnTo>
                <a:lnTo>
                  <a:pt x="1200531" y="114300"/>
                </a:lnTo>
                <a:lnTo>
                  <a:pt x="1238631" y="114300"/>
                </a:lnTo>
                <a:lnTo>
                  <a:pt x="1229106" y="95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CECD580A-6641-F74B-82D4-EBAB5F65FE55}"/>
              </a:ext>
            </a:extLst>
          </p:cNvPr>
          <p:cNvSpPr/>
          <p:nvPr/>
        </p:nvSpPr>
        <p:spPr>
          <a:xfrm>
            <a:off x="3368992" y="3313557"/>
            <a:ext cx="1214914" cy="489585"/>
          </a:xfrm>
          <a:custGeom>
            <a:avLst/>
            <a:gdLst/>
            <a:ahLst/>
            <a:cxnLst/>
            <a:rect l="l" t="t" r="r" b="b"/>
            <a:pathLst>
              <a:path w="1619885" h="652779">
                <a:moveTo>
                  <a:pt x="1543558" y="537972"/>
                </a:moveTo>
                <a:lnTo>
                  <a:pt x="1505458" y="537972"/>
                </a:lnTo>
                <a:lnTo>
                  <a:pt x="1562608" y="652272"/>
                </a:lnTo>
                <a:lnTo>
                  <a:pt x="1610233" y="557022"/>
                </a:lnTo>
                <a:lnTo>
                  <a:pt x="1543558" y="557022"/>
                </a:lnTo>
                <a:lnTo>
                  <a:pt x="1543558" y="537972"/>
                </a:lnTo>
                <a:close/>
              </a:path>
              <a:path w="1619885" h="652779">
                <a:moveTo>
                  <a:pt x="1543558" y="19050"/>
                </a:moveTo>
                <a:lnTo>
                  <a:pt x="1543558" y="557022"/>
                </a:lnTo>
                <a:lnTo>
                  <a:pt x="1581658" y="557022"/>
                </a:lnTo>
                <a:lnTo>
                  <a:pt x="1581658" y="38100"/>
                </a:lnTo>
                <a:lnTo>
                  <a:pt x="1562608" y="38100"/>
                </a:lnTo>
                <a:lnTo>
                  <a:pt x="1543558" y="19050"/>
                </a:lnTo>
                <a:close/>
              </a:path>
              <a:path w="1619885" h="652779">
                <a:moveTo>
                  <a:pt x="1619758" y="537972"/>
                </a:moveTo>
                <a:lnTo>
                  <a:pt x="1581658" y="537972"/>
                </a:lnTo>
                <a:lnTo>
                  <a:pt x="1581658" y="557022"/>
                </a:lnTo>
                <a:lnTo>
                  <a:pt x="1610233" y="557022"/>
                </a:lnTo>
                <a:lnTo>
                  <a:pt x="1619758" y="537972"/>
                </a:lnTo>
                <a:close/>
              </a:path>
              <a:path w="1619885" h="652779">
                <a:moveTo>
                  <a:pt x="1581658" y="0"/>
                </a:moveTo>
                <a:lnTo>
                  <a:pt x="0" y="0"/>
                </a:lnTo>
                <a:lnTo>
                  <a:pt x="0" y="38100"/>
                </a:lnTo>
                <a:lnTo>
                  <a:pt x="1543558" y="38100"/>
                </a:lnTo>
                <a:lnTo>
                  <a:pt x="1543558" y="19050"/>
                </a:lnTo>
                <a:lnTo>
                  <a:pt x="1581658" y="19050"/>
                </a:lnTo>
                <a:lnTo>
                  <a:pt x="1581658" y="0"/>
                </a:lnTo>
                <a:close/>
              </a:path>
              <a:path w="1619885" h="652779">
                <a:moveTo>
                  <a:pt x="1581658" y="19050"/>
                </a:moveTo>
                <a:lnTo>
                  <a:pt x="1543558" y="19050"/>
                </a:lnTo>
                <a:lnTo>
                  <a:pt x="1562608" y="38100"/>
                </a:lnTo>
                <a:lnTo>
                  <a:pt x="1581658" y="38100"/>
                </a:lnTo>
                <a:lnTo>
                  <a:pt x="1581658" y="190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CBA4832-38D5-9B24-E2CA-B172B83B02F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5539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87">
            <a:extLst>
              <a:ext uri="{FF2B5EF4-FFF2-40B4-BE49-F238E27FC236}">
                <a16:creationId xmlns:a16="http://schemas.microsoft.com/office/drawing/2014/main" id="{8AB0D9BD-710C-9D63-7801-42E56FFDEE97}"/>
              </a:ext>
            </a:extLst>
          </p:cNvPr>
          <p:cNvSpPr txBox="1">
            <a:spLocks/>
          </p:cNvSpPr>
          <p:nvPr/>
        </p:nvSpPr>
        <p:spPr>
          <a:xfrm>
            <a:off x="2464304" y="281834"/>
            <a:ext cx="6048000" cy="4508766"/>
          </a:xfrm>
          <a:prstGeom prst="rect">
            <a:avLst/>
          </a:prstGeom>
        </p:spPr>
        <p:txBody>
          <a:bodyPr spcFirstLastPara="1" vert="horz" wrap="square" lIns="0" tIns="32861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479233" indent="-398145">
              <a:spcBef>
                <a:spcPts val="259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 err="1">
                <a:latin typeface="Corbel"/>
                <a:cs typeface="Corbel"/>
              </a:rPr>
              <a:t>Berpenampilan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baik</a:t>
            </a:r>
            <a:r>
              <a:rPr lang="en-ID" sz="1500" b="1" spc="-30" dirty="0">
                <a:latin typeface="Corbel"/>
                <a:cs typeface="Corbel"/>
              </a:rPr>
              <a:t> </a:t>
            </a:r>
            <a:r>
              <a:rPr lang="en-ID" sz="1500" b="1" spc="-4" dirty="0">
                <a:latin typeface="Corbel"/>
                <a:cs typeface="Corbel"/>
              </a:rPr>
              <a:t>(</a:t>
            </a:r>
            <a:r>
              <a:rPr lang="en-ID" sz="1500" b="1" i="1" spc="-4" dirty="0">
                <a:latin typeface="Corbel"/>
                <a:cs typeface="Corbel"/>
              </a:rPr>
              <a:t>Performance</a:t>
            </a:r>
            <a:r>
              <a:rPr lang="en-ID" sz="1500" b="1" spc="-4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>
                <a:latin typeface="Corbel"/>
                <a:cs typeface="Corbel"/>
              </a:rPr>
              <a:t>Mampu </a:t>
            </a:r>
            <a:r>
              <a:rPr lang="en-ID" sz="1500" b="1" dirty="0" err="1">
                <a:latin typeface="Corbel"/>
                <a:cs typeface="Corbel"/>
              </a:rPr>
              <a:t>Mengelola</a:t>
            </a:r>
            <a:r>
              <a:rPr lang="en-ID" sz="1500" b="1" dirty="0">
                <a:latin typeface="Corbel"/>
                <a:cs typeface="Corbel"/>
              </a:rPr>
              <a:t> </a:t>
            </a:r>
            <a:r>
              <a:rPr lang="en-ID" sz="1500" b="1" spc="-4" dirty="0">
                <a:latin typeface="Corbel"/>
                <a:cs typeface="Corbel"/>
              </a:rPr>
              <a:t>Waktu </a:t>
            </a:r>
            <a:r>
              <a:rPr lang="en-ID" sz="1500" b="1" dirty="0">
                <a:latin typeface="Corbel"/>
                <a:cs typeface="Corbel"/>
              </a:rPr>
              <a:t>(</a:t>
            </a:r>
            <a:r>
              <a:rPr lang="en-ID" sz="1500" b="1" i="1" dirty="0">
                <a:latin typeface="Corbel"/>
                <a:cs typeface="Corbel"/>
              </a:rPr>
              <a:t>Time</a:t>
            </a:r>
            <a:r>
              <a:rPr lang="en-ID" sz="1500" b="1" i="1" spc="-135" dirty="0">
                <a:latin typeface="Corbel"/>
                <a:cs typeface="Corbel"/>
              </a:rPr>
              <a:t> </a:t>
            </a:r>
            <a:r>
              <a:rPr lang="en-ID" sz="1500" b="1" i="1" dirty="0">
                <a:latin typeface="Corbel"/>
                <a:cs typeface="Corbel"/>
              </a:rPr>
              <a:t>Management</a:t>
            </a:r>
            <a:r>
              <a:rPr lang="en-ID" sz="1500" b="1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>
                <a:latin typeface="Corbel"/>
                <a:cs typeface="Corbel"/>
              </a:rPr>
              <a:t>Mampu </a:t>
            </a:r>
            <a:r>
              <a:rPr lang="en-ID" sz="1500" b="1" spc="-8" dirty="0" err="1">
                <a:latin typeface="Corbel"/>
                <a:cs typeface="Corbel"/>
              </a:rPr>
              <a:t>berkomunikasi</a:t>
            </a:r>
            <a:r>
              <a:rPr lang="en-ID" sz="1500" b="1" spc="-8" dirty="0">
                <a:latin typeface="Corbel"/>
                <a:cs typeface="Corbel"/>
              </a:rPr>
              <a:t> </a:t>
            </a:r>
            <a:r>
              <a:rPr lang="en-ID" sz="1500" b="1" dirty="0">
                <a:latin typeface="Corbel"/>
                <a:cs typeface="Corbel"/>
              </a:rPr>
              <a:t>Non</a:t>
            </a:r>
            <a:r>
              <a:rPr lang="en-ID" sz="1500" b="1" spc="-248" dirty="0">
                <a:latin typeface="Corbel"/>
                <a:cs typeface="Corbel"/>
              </a:rPr>
              <a:t> </a:t>
            </a:r>
            <a:r>
              <a:rPr lang="en-ID" sz="1500" b="1" spc="-15" dirty="0">
                <a:latin typeface="Corbel"/>
                <a:cs typeface="Corbel"/>
              </a:rPr>
              <a:t>Verbal </a:t>
            </a:r>
            <a:r>
              <a:rPr lang="en-ID" sz="1500" b="1" dirty="0">
                <a:latin typeface="Corbel"/>
                <a:cs typeface="Corbel"/>
              </a:rPr>
              <a:t>(</a:t>
            </a:r>
            <a:r>
              <a:rPr lang="en-ID" sz="1500" b="1" i="1" dirty="0">
                <a:latin typeface="Corbel"/>
                <a:cs typeface="Corbel"/>
              </a:rPr>
              <a:t>Non </a:t>
            </a:r>
            <a:r>
              <a:rPr lang="en-ID" sz="1500" b="1" i="1" spc="-8" dirty="0">
                <a:latin typeface="Corbel"/>
                <a:cs typeface="Corbel"/>
              </a:rPr>
              <a:t>Verbal </a:t>
            </a:r>
            <a:r>
              <a:rPr lang="en-ID" sz="1500" b="1" i="1" spc="-4" dirty="0">
                <a:latin typeface="Corbel"/>
                <a:cs typeface="Corbel"/>
              </a:rPr>
              <a:t>Communication</a:t>
            </a:r>
            <a:r>
              <a:rPr lang="en-ID" sz="1500" b="1" spc="-4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>
                <a:latin typeface="Corbel"/>
                <a:cs typeface="Corbel"/>
              </a:rPr>
              <a:t>Mampu </a:t>
            </a:r>
            <a:r>
              <a:rPr lang="en-ID" sz="1500" b="1" dirty="0" err="1">
                <a:latin typeface="Corbel"/>
                <a:cs typeface="Corbel"/>
              </a:rPr>
              <a:t>Mengumpulkan</a:t>
            </a:r>
            <a:r>
              <a:rPr lang="en-ID" sz="1500" b="1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Informasi</a:t>
            </a:r>
            <a:r>
              <a:rPr lang="en-ID" sz="1500" b="1" spc="-4" dirty="0">
                <a:latin typeface="Corbel"/>
                <a:cs typeface="Corbel"/>
              </a:rPr>
              <a:t> (</a:t>
            </a:r>
            <a:r>
              <a:rPr lang="en-ID" sz="1500" b="1" i="1" spc="-4" dirty="0">
                <a:latin typeface="Corbel"/>
                <a:cs typeface="Corbel"/>
              </a:rPr>
              <a:t>Information</a:t>
            </a:r>
            <a:r>
              <a:rPr lang="en-ID" sz="1500" b="1" i="1" spc="-105" dirty="0">
                <a:latin typeface="Corbel"/>
                <a:cs typeface="Corbel"/>
              </a:rPr>
              <a:t> </a:t>
            </a:r>
            <a:r>
              <a:rPr lang="en-ID" sz="1500" b="1" i="1" spc="-4" dirty="0">
                <a:latin typeface="Corbel"/>
                <a:cs typeface="Corbel"/>
              </a:rPr>
              <a:t>Gathering</a:t>
            </a:r>
            <a:r>
              <a:rPr lang="en-ID" sz="1500" b="1" spc="-4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dirty="0">
                <a:latin typeface="Corbel"/>
                <a:cs typeface="Corbel"/>
              </a:rPr>
              <a:t>Mampu </a:t>
            </a:r>
            <a:r>
              <a:rPr lang="en-ID" sz="1500" b="1" spc="-4" dirty="0" err="1">
                <a:latin typeface="Corbel"/>
                <a:cs typeface="Corbel"/>
              </a:rPr>
              <a:t>Melakukan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dirty="0" err="1">
                <a:latin typeface="Corbel"/>
                <a:cs typeface="Corbel"/>
              </a:rPr>
              <a:t>Wawancara</a:t>
            </a:r>
            <a:r>
              <a:rPr lang="en-ID" sz="1500" b="1" spc="-143" dirty="0">
                <a:latin typeface="Corbel"/>
                <a:cs typeface="Corbel"/>
              </a:rPr>
              <a:t> </a:t>
            </a:r>
            <a:r>
              <a:rPr lang="en-ID" sz="1500" b="1" spc="-4" dirty="0">
                <a:latin typeface="Corbel"/>
                <a:cs typeface="Corbel"/>
              </a:rPr>
              <a:t>(</a:t>
            </a:r>
            <a:r>
              <a:rPr lang="en-ID" sz="1500" b="1" i="1" spc="-4" dirty="0">
                <a:latin typeface="Corbel"/>
                <a:cs typeface="Corbel"/>
              </a:rPr>
              <a:t>Interviewing</a:t>
            </a:r>
            <a:r>
              <a:rPr lang="en-ID" sz="1500" b="1" spc="-4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3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>
                <a:latin typeface="Corbel"/>
                <a:cs typeface="Corbel"/>
              </a:rPr>
              <a:t>Mampu </a:t>
            </a:r>
            <a:r>
              <a:rPr lang="en-ID" sz="1500" b="1" dirty="0" err="1">
                <a:latin typeface="Corbel"/>
                <a:cs typeface="Corbel"/>
              </a:rPr>
              <a:t>Mendengar</a:t>
            </a:r>
            <a:r>
              <a:rPr lang="en-ID" sz="1500" b="1" dirty="0">
                <a:latin typeface="Corbel"/>
                <a:cs typeface="Corbel"/>
              </a:rPr>
              <a:t> dan </a:t>
            </a:r>
            <a:r>
              <a:rPr lang="en-ID" sz="1500" b="1" spc="-4" dirty="0" err="1">
                <a:latin typeface="Corbel"/>
                <a:cs typeface="Corbel"/>
              </a:rPr>
              <a:t>Bertanya</a:t>
            </a:r>
            <a:r>
              <a:rPr lang="en-ID" sz="1500" b="1" spc="-4" dirty="0">
                <a:latin typeface="Corbel"/>
                <a:cs typeface="Corbel"/>
              </a:rPr>
              <a:t> (</a:t>
            </a:r>
            <a:r>
              <a:rPr lang="en-ID" sz="1500" b="1" i="1" spc="-4" dirty="0">
                <a:latin typeface="Corbel"/>
                <a:cs typeface="Corbel"/>
              </a:rPr>
              <a:t>Listening and</a:t>
            </a:r>
            <a:r>
              <a:rPr lang="en-ID" sz="1500" b="1" i="1" spc="-153" dirty="0">
                <a:latin typeface="Corbel"/>
                <a:cs typeface="Corbel"/>
              </a:rPr>
              <a:t> </a:t>
            </a:r>
            <a:r>
              <a:rPr lang="en-ID" sz="1500" b="1" i="1" dirty="0">
                <a:latin typeface="Corbel"/>
                <a:cs typeface="Corbel"/>
              </a:rPr>
              <a:t>Questioning</a:t>
            </a:r>
            <a:r>
              <a:rPr lang="en-ID" sz="1500" b="1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>
                <a:latin typeface="Corbel"/>
                <a:cs typeface="Corbel"/>
              </a:rPr>
              <a:t>Mampu </a:t>
            </a:r>
            <a:r>
              <a:rPr lang="en-ID" sz="1500" b="1" spc="-4" dirty="0" err="1">
                <a:latin typeface="Corbel"/>
                <a:cs typeface="Corbel"/>
              </a:rPr>
              <a:t>Melakukan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-8" dirty="0" err="1">
                <a:latin typeface="Corbel"/>
                <a:cs typeface="Corbel"/>
              </a:rPr>
              <a:t>Pengamatan</a:t>
            </a:r>
            <a:r>
              <a:rPr lang="en-ID" sz="1500" b="1" spc="-60" dirty="0">
                <a:latin typeface="Corbel"/>
                <a:cs typeface="Corbel"/>
              </a:rPr>
              <a:t> </a:t>
            </a:r>
            <a:r>
              <a:rPr lang="en-ID" sz="1500" b="1" spc="-4" dirty="0">
                <a:latin typeface="Corbel"/>
                <a:cs typeface="Corbel"/>
              </a:rPr>
              <a:t>(</a:t>
            </a:r>
            <a:r>
              <a:rPr lang="en-ID" sz="1500" b="1" i="1" spc="-4" dirty="0">
                <a:latin typeface="Corbel"/>
                <a:cs typeface="Corbel"/>
              </a:rPr>
              <a:t>Observation</a:t>
            </a:r>
            <a:r>
              <a:rPr lang="en-ID" sz="1500" b="1" spc="-4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>
                <a:latin typeface="Corbel"/>
                <a:cs typeface="Corbel"/>
              </a:rPr>
              <a:t>Mampu </a:t>
            </a:r>
            <a:r>
              <a:rPr lang="en-ID" sz="1500" b="1" dirty="0" err="1">
                <a:latin typeface="Corbel"/>
                <a:cs typeface="Corbel"/>
              </a:rPr>
              <a:t>Mencari</a:t>
            </a:r>
            <a:r>
              <a:rPr lang="en-ID" sz="1500" b="1" dirty="0">
                <a:latin typeface="Corbel"/>
                <a:cs typeface="Corbel"/>
              </a:rPr>
              <a:t> </a:t>
            </a:r>
            <a:r>
              <a:rPr lang="en-ID" sz="1500" b="1" dirty="0" err="1">
                <a:latin typeface="Corbel"/>
                <a:cs typeface="Corbel"/>
              </a:rPr>
              <a:t>Dokumen</a:t>
            </a:r>
            <a:r>
              <a:rPr lang="en-ID" sz="1500" b="1" dirty="0">
                <a:latin typeface="Corbel"/>
                <a:cs typeface="Corbel"/>
              </a:rPr>
              <a:t> (</a:t>
            </a:r>
            <a:r>
              <a:rPr lang="en-ID" sz="1500" b="1" i="1" dirty="0">
                <a:latin typeface="Corbel"/>
                <a:cs typeface="Corbel"/>
              </a:rPr>
              <a:t>Document</a:t>
            </a:r>
            <a:r>
              <a:rPr lang="en-ID" sz="1500" b="1" i="1" spc="-116" dirty="0">
                <a:latin typeface="Corbel"/>
                <a:cs typeface="Corbel"/>
              </a:rPr>
              <a:t> </a:t>
            </a:r>
            <a:r>
              <a:rPr lang="en-ID" sz="1500" b="1" i="1" dirty="0">
                <a:latin typeface="Corbel"/>
                <a:cs typeface="Corbel"/>
              </a:rPr>
              <a:t>Search</a:t>
            </a:r>
            <a:r>
              <a:rPr lang="en-ID" sz="1500" b="1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>
                <a:latin typeface="Corbel"/>
                <a:cs typeface="Corbel"/>
              </a:rPr>
              <a:t>Mampu</a:t>
            </a:r>
            <a:r>
              <a:rPr lang="en-ID" sz="1500" b="1" spc="-19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Membuat</a:t>
            </a:r>
            <a:r>
              <a:rPr lang="en-ID" sz="1500" b="1" spc="-79" dirty="0">
                <a:latin typeface="Corbel"/>
                <a:cs typeface="Corbel"/>
              </a:rPr>
              <a:t> </a:t>
            </a:r>
            <a:r>
              <a:rPr lang="en-ID" sz="1500" b="1" dirty="0" err="1">
                <a:latin typeface="Corbel"/>
                <a:cs typeface="Corbel"/>
              </a:rPr>
              <a:t>Catatan</a:t>
            </a:r>
            <a:r>
              <a:rPr lang="en-ID" sz="1500" b="1" spc="-19" dirty="0">
                <a:latin typeface="Corbel"/>
                <a:cs typeface="Corbel"/>
              </a:rPr>
              <a:t> </a:t>
            </a:r>
            <a:r>
              <a:rPr lang="en-ID" sz="1500" b="1" spc="-4" dirty="0">
                <a:latin typeface="Corbel"/>
                <a:cs typeface="Corbel"/>
              </a:rPr>
              <a:t>(</a:t>
            </a:r>
            <a:r>
              <a:rPr lang="en-ID" sz="1500" b="1" i="1" spc="-4" dirty="0">
                <a:latin typeface="Corbel"/>
                <a:cs typeface="Corbel"/>
              </a:rPr>
              <a:t>Note</a:t>
            </a:r>
            <a:r>
              <a:rPr lang="en-ID" sz="1500" b="1" i="1" spc="-158" dirty="0">
                <a:latin typeface="Corbel"/>
                <a:cs typeface="Corbel"/>
              </a:rPr>
              <a:t> </a:t>
            </a:r>
            <a:r>
              <a:rPr lang="en-ID" sz="1500" b="1" i="1" spc="-11" dirty="0">
                <a:latin typeface="Corbel"/>
                <a:cs typeface="Corbel"/>
              </a:rPr>
              <a:t>Taking</a:t>
            </a:r>
            <a:r>
              <a:rPr lang="en-ID" sz="1500" b="1" spc="-11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dirty="0">
                <a:latin typeface="Corbel"/>
                <a:cs typeface="Corbel"/>
              </a:rPr>
              <a:t>Mampu </a:t>
            </a:r>
            <a:r>
              <a:rPr lang="en-ID" sz="1500" b="1" spc="-4" dirty="0">
                <a:latin typeface="Corbel"/>
                <a:cs typeface="Corbel"/>
              </a:rPr>
              <a:t>Menyusun </a:t>
            </a:r>
            <a:r>
              <a:rPr lang="en-ID" sz="1500" b="1" dirty="0" err="1">
                <a:latin typeface="Corbel"/>
                <a:cs typeface="Corbel"/>
              </a:rPr>
              <a:t>Laporan</a:t>
            </a:r>
            <a:r>
              <a:rPr lang="en-ID" sz="1500" b="1" dirty="0">
                <a:latin typeface="Corbel"/>
                <a:cs typeface="Corbel"/>
              </a:rPr>
              <a:t> </a:t>
            </a:r>
            <a:r>
              <a:rPr lang="en-ID" sz="1500" b="1" spc="-4" dirty="0">
                <a:latin typeface="Corbel"/>
                <a:cs typeface="Corbel"/>
              </a:rPr>
              <a:t>(</a:t>
            </a:r>
            <a:r>
              <a:rPr lang="en-ID" sz="1500" b="1" i="1" spc="-4" dirty="0">
                <a:latin typeface="Corbel"/>
                <a:cs typeface="Corbel"/>
              </a:rPr>
              <a:t>Report</a:t>
            </a:r>
            <a:r>
              <a:rPr lang="en-ID" sz="1500" b="1" i="1" spc="-150" dirty="0">
                <a:latin typeface="Corbel"/>
                <a:cs typeface="Corbel"/>
              </a:rPr>
              <a:t> </a:t>
            </a:r>
            <a:r>
              <a:rPr lang="en-ID" sz="1500" b="1" i="1" spc="-4" dirty="0">
                <a:latin typeface="Corbel"/>
                <a:cs typeface="Corbel"/>
              </a:rPr>
              <a:t>Writing</a:t>
            </a:r>
            <a:r>
              <a:rPr lang="en-ID" sz="1500" b="1" spc="-4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 err="1">
                <a:latin typeface="Corbel"/>
                <a:cs typeface="Corbel"/>
              </a:rPr>
              <a:t>Memiliki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Keterampilan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Presentasi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i="1" dirty="0">
                <a:latin typeface="Corbel"/>
                <a:cs typeface="Corbel"/>
              </a:rPr>
              <a:t>(Presentation</a:t>
            </a:r>
            <a:r>
              <a:rPr lang="en-ID" sz="1500" b="1" i="1" spc="-120" dirty="0">
                <a:latin typeface="Corbel"/>
                <a:cs typeface="Corbel"/>
              </a:rPr>
              <a:t> </a:t>
            </a:r>
            <a:r>
              <a:rPr lang="en-ID" sz="1500" b="1" i="1" spc="-4" dirty="0">
                <a:latin typeface="Corbel"/>
                <a:cs typeface="Corbel"/>
              </a:rPr>
              <a:t>Skills)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 err="1">
                <a:latin typeface="Corbel"/>
                <a:cs typeface="Corbel"/>
              </a:rPr>
              <a:t>Memiliki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Keterampilan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dirty="0" err="1">
                <a:latin typeface="Corbel"/>
                <a:cs typeface="Corbel"/>
              </a:rPr>
              <a:t>Mengelola</a:t>
            </a:r>
            <a:r>
              <a:rPr lang="en-ID" sz="1500" b="1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Umpan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Balik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4" dirty="0">
                <a:latin typeface="Corbel"/>
                <a:cs typeface="Corbel"/>
              </a:rPr>
              <a:t>(</a:t>
            </a:r>
            <a:r>
              <a:rPr lang="en-ID" sz="1500" b="1" i="1" spc="4" dirty="0">
                <a:latin typeface="Corbel"/>
                <a:cs typeface="Corbel"/>
              </a:rPr>
              <a:t>Feedback</a:t>
            </a:r>
            <a:r>
              <a:rPr lang="en-ID" sz="1500" b="1" i="1" spc="-180" dirty="0">
                <a:latin typeface="Corbel"/>
                <a:cs typeface="Corbel"/>
              </a:rPr>
              <a:t> </a:t>
            </a:r>
            <a:r>
              <a:rPr lang="en-ID" sz="1500" b="1" i="1" spc="-4" dirty="0">
                <a:latin typeface="Corbel"/>
                <a:cs typeface="Corbel"/>
              </a:rPr>
              <a:t>Skills</a:t>
            </a:r>
            <a:r>
              <a:rPr lang="en-ID" sz="1500" b="1" spc="-4" dirty="0">
                <a:latin typeface="Corbel"/>
                <a:cs typeface="Corbel"/>
              </a:rPr>
              <a:t>)</a:t>
            </a:r>
            <a:endParaRPr lang="en-ID" sz="1500" dirty="0">
              <a:latin typeface="Corbel"/>
              <a:cs typeface="Corbel"/>
            </a:endParaRPr>
          </a:p>
          <a:p>
            <a:pPr marL="1479233" indent="-398145">
              <a:lnSpc>
                <a:spcPts val="1710"/>
              </a:lnSpc>
              <a:spcBef>
                <a:spcPts val="180"/>
              </a:spcBef>
              <a:buFont typeface="Arial"/>
              <a:buAutoNum type="arabicPeriod"/>
              <a:tabLst>
                <a:tab pos="1479709" algn="l"/>
                <a:tab pos="1480185" algn="l"/>
              </a:tabLst>
            </a:pPr>
            <a:r>
              <a:rPr lang="en-ID" sz="1500" b="1" spc="-4" dirty="0" err="1">
                <a:latin typeface="Corbel"/>
                <a:cs typeface="Corbel"/>
              </a:rPr>
              <a:t>Memiliki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Kemampuan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-4" dirty="0" err="1">
                <a:latin typeface="Corbel"/>
                <a:cs typeface="Corbel"/>
              </a:rPr>
              <a:t>Manajemen</a:t>
            </a:r>
            <a:r>
              <a:rPr lang="en-ID" sz="1500" b="1" spc="-4" dirty="0">
                <a:latin typeface="Corbel"/>
                <a:cs typeface="Corbel"/>
              </a:rPr>
              <a:t> </a:t>
            </a:r>
            <a:r>
              <a:rPr lang="en-ID" sz="1500" b="1" spc="-8" dirty="0" err="1">
                <a:latin typeface="Corbel"/>
                <a:cs typeface="Corbel"/>
              </a:rPr>
              <a:t>Konflik</a:t>
            </a:r>
            <a:r>
              <a:rPr lang="en-ID" sz="1500" b="1" spc="-53" dirty="0">
                <a:latin typeface="Corbel"/>
                <a:cs typeface="Corbel"/>
              </a:rPr>
              <a:t> </a:t>
            </a:r>
            <a:r>
              <a:rPr lang="en-ID" sz="1500" b="1" i="1" spc="-8" dirty="0">
                <a:latin typeface="Corbel"/>
                <a:cs typeface="Corbel"/>
              </a:rPr>
              <a:t>(Conflict</a:t>
            </a:r>
            <a:endParaRPr lang="en-ID" sz="1500" dirty="0">
              <a:latin typeface="Corbel"/>
              <a:cs typeface="Corbel"/>
            </a:endParaRPr>
          </a:p>
          <a:p>
            <a:pPr marL="1479233">
              <a:lnSpc>
                <a:spcPts val="1710"/>
              </a:lnSpc>
            </a:pPr>
            <a:r>
              <a:rPr lang="en-ID" sz="1500" b="1" i="1" dirty="0">
                <a:latin typeface="Corbel"/>
                <a:cs typeface="Corbel"/>
              </a:rPr>
              <a:t>Management)</a:t>
            </a:r>
            <a:endParaRPr lang="en-ID" sz="1500" dirty="0">
              <a:latin typeface="Corbel"/>
              <a:cs typeface="Corbe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F6F1F67-8E7E-CEAF-A69C-CC7D00E620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3463" y="1995310"/>
            <a:ext cx="2730674" cy="576440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800" b="1" dirty="0">
                <a:solidFill>
                  <a:srgbClr val="000000"/>
                </a:solidFill>
                <a:latin typeface="Century Gothic"/>
                <a:cs typeface="Century Gothic"/>
              </a:rPr>
              <a:t>Auditor Mutu Internal</a:t>
            </a:r>
            <a:r>
              <a:rPr sz="1800" b="1" spc="-41" dirty="0">
                <a:solidFill>
                  <a:srgbClr val="000000"/>
                </a:solidFill>
                <a:latin typeface="Century Gothic"/>
                <a:cs typeface="Century Gothic"/>
              </a:rPr>
              <a:t> </a:t>
            </a:r>
            <a:r>
              <a:rPr sz="1800" b="1" spc="-4" dirty="0">
                <a:solidFill>
                  <a:srgbClr val="000000"/>
                </a:solidFill>
                <a:latin typeface="Century Gothic"/>
                <a:cs typeface="Century Gothic"/>
              </a:rPr>
              <a:t>sebaiknya:</a:t>
            </a:r>
            <a:endParaRPr sz="1800" dirty="0">
              <a:latin typeface="Century Gothic"/>
              <a:cs typeface="Century Gothic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AC5C90-7E39-7149-6B11-FECB58969DD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7257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5BD839BC-B8A2-CEB0-0CE9-D257383489E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27465" y="281708"/>
            <a:ext cx="3465195" cy="330699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0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INSTRUMEN </a:t>
            </a:r>
            <a:r>
              <a:rPr sz="2000" b="1" spc="-3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EVALUASI</a:t>
            </a:r>
            <a:r>
              <a:rPr sz="2000" b="1" spc="-4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DIRI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D19A167B-B939-F984-4A4F-3C0B80908F4F}"/>
              </a:ext>
            </a:extLst>
          </p:cNvPr>
          <p:cNvSpPr txBox="1">
            <a:spLocks/>
          </p:cNvSpPr>
          <p:nvPr/>
        </p:nvSpPr>
        <p:spPr>
          <a:xfrm>
            <a:off x="1548000" y="864356"/>
            <a:ext cx="6048000" cy="1216653"/>
          </a:xfrm>
          <a:prstGeom prst="rect">
            <a:avLst/>
          </a:prstGeom>
        </p:spPr>
        <p:txBody>
          <a:bodyPr spcFirstLastPara="1" vert="horz" wrap="square" lIns="0" tIns="277787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9049" marR="3810" algn="ctr">
              <a:spcBef>
                <a:spcPts val="79"/>
              </a:spcBef>
            </a:pPr>
            <a:r>
              <a:rPr lang="en-ID" sz="2000" spc="-11" dirty="0"/>
              <a:t>Agar </a:t>
            </a:r>
            <a:r>
              <a:rPr lang="en-ID" sz="2000" dirty="0"/>
              <a:t>AMI </a:t>
            </a:r>
            <a:r>
              <a:rPr lang="en-ID" sz="2000" spc="-4" dirty="0" err="1"/>
              <a:t>lebih</a:t>
            </a:r>
            <a:r>
              <a:rPr lang="en-ID" sz="2000" spc="-4" dirty="0"/>
              <a:t> </a:t>
            </a:r>
            <a:r>
              <a:rPr lang="en-ID" sz="2000" spc="-19" dirty="0" err="1"/>
              <a:t>fokus</a:t>
            </a:r>
            <a:r>
              <a:rPr lang="en-ID" sz="2000" spc="-19" dirty="0"/>
              <a:t> </a:t>
            </a:r>
            <a:r>
              <a:rPr lang="en-ID" sz="2000" spc="-4" dirty="0"/>
              <a:t>dan </a:t>
            </a:r>
            <a:r>
              <a:rPr lang="en-ID" sz="2000" spc="-15" dirty="0" err="1"/>
              <a:t>efektif</a:t>
            </a:r>
            <a:r>
              <a:rPr lang="en-ID" sz="2000" spc="-15" dirty="0"/>
              <a:t> </a:t>
            </a:r>
            <a:r>
              <a:rPr lang="en-ID" sz="2000" spc="-15" dirty="0" err="1"/>
              <a:t>maka</a:t>
            </a:r>
            <a:r>
              <a:rPr lang="en-ID" sz="2000" spc="-15" dirty="0"/>
              <a:t> </a:t>
            </a:r>
            <a:r>
              <a:rPr lang="en-ID" sz="2000" spc="-11" dirty="0" err="1"/>
              <a:t>sebaiknya</a:t>
            </a:r>
            <a:r>
              <a:rPr lang="en-ID" sz="2000" spc="-11" dirty="0"/>
              <a:t>  </a:t>
            </a:r>
            <a:r>
              <a:rPr lang="en-ID" sz="2000" spc="-8" dirty="0" err="1"/>
              <a:t>disediakan</a:t>
            </a:r>
            <a:r>
              <a:rPr lang="en-ID" sz="2000" spc="-8" dirty="0"/>
              <a:t> </a:t>
            </a:r>
            <a:r>
              <a:rPr lang="en-ID" sz="2000" spc="-4" dirty="0" err="1">
                <a:solidFill>
                  <a:srgbClr val="0070C0"/>
                </a:solidFill>
              </a:rPr>
              <a:t>instrumen</a:t>
            </a:r>
            <a:r>
              <a:rPr lang="en-ID" sz="2000" spc="-4" dirty="0">
                <a:solidFill>
                  <a:srgbClr val="0070C0"/>
                </a:solidFill>
              </a:rPr>
              <a:t> </a:t>
            </a:r>
            <a:r>
              <a:rPr lang="en-ID" sz="2000" spc="-8" dirty="0" err="1">
                <a:solidFill>
                  <a:srgbClr val="0070C0"/>
                </a:solidFill>
              </a:rPr>
              <a:t>evaluasi</a:t>
            </a:r>
            <a:r>
              <a:rPr lang="en-ID" sz="2000" spc="-8" dirty="0">
                <a:solidFill>
                  <a:srgbClr val="0070C0"/>
                </a:solidFill>
              </a:rPr>
              <a:t> </a:t>
            </a:r>
            <a:r>
              <a:rPr lang="en-ID" sz="2000" spc="-4" dirty="0" err="1">
                <a:solidFill>
                  <a:srgbClr val="0070C0"/>
                </a:solidFill>
              </a:rPr>
              <a:t>diri</a:t>
            </a:r>
            <a:r>
              <a:rPr lang="en-ID" sz="2000" spc="-4" dirty="0">
                <a:solidFill>
                  <a:srgbClr val="0070C0"/>
                </a:solidFill>
              </a:rPr>
              <a:t> </a:t>
            </a:r>
            <a:r>
              <a:rPr lang="en-ID" sz="2000" spc="-4" dirty="0"/>
              <a:t>dan </a:t>
            </a:r>
            <a:r>
              <a:rPr lang="en-ID" sz="2000" spc="-11" dirty="0" err="1"/>
              <a:t>teraudit</a:t>
            </a:r>
            <a:r>
              <a:rPr lang="en-ID" sz="2000" spc="-11" dirty="0"/>
              <a:t>  </a:t>
            </a:r>
            <a:r>
              <a:rPr lang="en-ID" sz="2000" spc="-8" dirty="0" err="1"/>
              <a:t>melaksanakan</a:t>
            </a:r>
            <a:r>
              <a:rPr lang="en-ID" sz="2000" spc="-8" dirty="0"/>
              <a:t> </a:t>
            </a:r>
            <a:r>
              <a:rPr lang="en-ID" sz="2000" spc="-8" dirty="0" err="1"/>
              <a:t>evaluasi</a:t>
            </a:r>
            <a:r>
              <a:rPr lang="en-ID" sz="2000" spc="15" dirty="0"/>
              <a:t> </a:t>
            </a:r>
            <a:r>
              <a:rPr lang="en-ID" sz="2000" spc="-4" dirty="0" err="1"/>
              <a:t>diri</a:t>
            </a:r>
            <a:endParaRPr lang="en-ID" sz="2000" spc="-4" dirty="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448BB26B-C10E-E3DA-2A59-3CA2D9E838B2}"/>
              </a:ext>
            </a:extLst>
          </p:cNvPr>
          <p:cNvSpPr txBox="1"/>
          <p:nvPr/>
        </p:nvSpPr>
        <p:spPr>
          <a:xfrm>
            <a:off x="1590675" y="3654743"/>
            <a:ext cx="5961698" cy="74828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257175">
              <a:spcBef>
                <a:spcPts val="75"/>
              </a:spcBef>
            </a:pPr>
            <a:r>
              <a:rPr sz="2400" spc="-11" dirty="0">
                <a:latin typeface="Calibri"/>
                <a:cs typeface="Calibri"/>
              </a:rPr>
              <a:t>Evaluasi </a:t>
            </a:r>
            <a:r>
              <a:rPr sz="2400" spc="-4" dirty="0">
                <a:latin typeface="Calibri"/>
                <a:cs typeface="Calibri"/>
              </a:rPr>
              <a:t>diri </a:t>
            </a:r>
            <a:r>
              <a:rPr sz="2400" spc="-11" dirty="0">
                <a:latin typeface="Calibri"/>
                <a:cs typeface="Calibri"/>
              </a:rPr>
              <a:t>dilakukan </a:t>
            </a:r>
            <a:r>
              <a:rPr sz="2400" spc="-4" dirty="0">
                <a:latin typeface="Calibri"/>
                <a:cs typeface="Calibri"/>
              </a:rPr>
              <a:t>sebelum AMI </a:t>
            </a:r>
            <a:r>
              <a:rPr sz="2400" spc="-11" dirty="0">
                <a:latin typeface="Calibri"/>
                <a:cs typeface="Calibri"/>
              </a:rPr>
              <a:t>sebagai  </a:t>
            </a:r>
            <a:r>
              <a:rPr sz="2400" spc="-4" dirty="0">
                <a:latin typeface="Calibri"/>
                <a:cs typeface="Calibri"/>
              </a:rPr>
              <a:t>salah </a:t>
            </a:r>
            <a:r>
              <a:rPr sz="2400" spc="-8" dirty="0">
                <a:latin typeface="Calibri"/>
                <a:cs typeface="Calibri"/>
              </a:rPr>
              <a:t>satu </a:t>
            </a:r>
            <a:r>
              <a:rPr sz="2400" spc="-4" dirty="0">
                <a:latin typeface="Calibri"/>
                <a:cs typeface="Calibri"/>
              </a:rPr>
              <a:t>bahan </a:t>
            </a:r>
            <a:r>
              <a:rPr sz="2400" dirty="0">
                <a:latin typeface="Calibri"/>
                <a:cs typeface="Calibri"/>
              </a:rPr>
              <a:t>audit </a:t>
            </a:r>
            <a:r>
              <a:rPr sz="2400" spc="-8" dirty="0">
                <a:latin typeface="Calibri"/>
                <a:cs typeface="Calibri"/>
              </a:rPr>
              <a:t>untuk menentukan</a:t>
            </a:r>
            <a:r>
              <a:rPr sz="2400" spc="101" dirty="0">
                <a:latin typeface="Calibri"/>
                <a:cs typeface="Calibri"/>
              </a:rPr>
              <a:t> </a:t>
            </a:r>
            <a:r>
              <a:rPr sz="2400" spc="-19" dirty="0">
                <a:latin typeface="Calibri"/>
                <a:cs typeface="Calibri"/>
              </a:rPr>
              <a:t>risiko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B02C985B-E8ED-2156-1B5E-7B792EF323E1}"/>
              </a:ext>
            </a:extLst>
          </p:cNvPr>
          <p:cNvSpPr/>
          <p:nvPr/>
        </p:nvSpPr>
        <p:spPr>
          <a:xfrm>
            <a:off x="4302823" y="2973514"/>
            <a:ext cx="539591" cy="648176"/>
          </a:xfrm>
          <a:custGeom>
            <a:avLst/>
            <a:gdLst/>
            <a:ahLst/>
            <a:cxnLst/>
            <a:rect l="l" t="t" r="r" b="b"/>
            <a:pathLst>
              <a:path w="719454" h="864235">
                <a:moveTo>
                  <a:pt x="719327" y="504444"/>
                </a:moveTo>
                <a:lnTo>
                  <a:pt x="0" y="504444"/>
                </a:lnTo>
                <a:lnTo>
                  <a:pt x="359663" y="864107"/>
                </a:lnTo>
                <a:lnTo>
                  <a:pt x="719327" y="504444"/>
                </a:lnTo>
                <a:close/>
              </a:path>
              <a:path w="719454" h="864235">
                <a:moveTo>
                  <a:pt x="539496" y="0"/>
                </a:moveTo>
                <a:lnTo>
                  <a:pt x="179831" y="0"/>
                </a:lnTo>
                <a:lnTo>
                  <a:pt x="179831" y="504444"/>
                </a:lnTo>
                <a:lnTo>
                  <a:pt x="539496" y="504444"/>
                </a:lnTo>
                <a:lnTo>
                  <a:pt x="53949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38AB5E53-721E-8063-DCA9-06B81C63DEDF}"/>
              </a:ext>
            </a:extLst>
          </p:cNvPr>
          <p:cNvSpPr/>
          <p:nvPr/>
        </p:nvSpPr>
        <p:spPr>
          <a:xfrm>
            <a:off x="4302823" y="2973514"/>
            <a:ext cx="539591" cy="648176"/>
          </a:xfrm>
          <a:custGeom>
            <a:avLst/>
            <a:gdLst/>
            <a:ahLst/>
            <a:cxnLst/>
            <a:rect l="l" t="t" r="r" b="b"/>
            <a:pathLst>
              <a:path w="719454" h="864235">
                <a:moveTo>
                  <a:pt x="0" y="504444"/>
                </a:moveTo>
                <a:lnTo>
                  <a:pt x="179831" y="504444"/>
                </a:lnTo>
                <a:lnTo>
                  <a:pt x="179831" y="0"/>
                </a:lnTo>
                <a:lnTo>
                  <a:pt x="539496" y="0"/>
                </a:lnTo>
                <a:lnTo>
                  <a:pt x="539496" y="504444"/>
                </a:lnTo>
                <a:lnTo>
                  <a:pt x="719327" y="504444"/>
                </a:lnTo>
                <a:lnTo>
                  <a:pt x="359663" y="864107"/>
                </a:lnTo>
                <a:lnTo>
                  <a:pt x="0" y="504444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0F7BB5-4ABB-5F17-0FDC-79948C35283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0685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2AFC06E8-BBC6-73EC-80BC-044BDE2CC48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80756" y="342899"/>
            <a:ext cx="3465195" cy="392255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INSTRUMEN </a:t>
            </a:r>
            <a:r>
              <a:rPr sz="2400" b="1" spc="-3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EVALUASI</a:t>
            </a:r>
            <a:r>
              <a:rPr sz="2400" b="1" spc="-4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DIRI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E6CA668-C3BB-830E-182D-5A313AA32250}"/>
              </a:ext>
            </a:extLst>
          </p:cNvPr>
          <p:cNvSpPr txBox="1"/>
          <p:nvPr/>
        </p:nvSpPr>
        <p:spPr>
          <a:xfrm>
            <a:off x="1093400" y="1288948"/>
            <a:ext cx="7294244" cy="242053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95764" marR="3810" indent="-386715">
              <a:spcBef>
                <a:spcPts val="75"/>
              </a:spcBef>
              <a:buAutoNum type="arabicPeriod"/>
              <a:tabLst>
                <a:tab pos="395764" algn="l"/>
                <a:tab pos="396240" algn="l"/>
                <a:tab pos="981075" algn="l"/>
                <a:tab pos="1591628" algn="l"/>
                <a:tab pos="2560796" algn="l"/>
                <a:tab pos="3358991" algn="l"/>
                <a:tab pos="4362926" algn="l"/>
                <a:tab pos="5608796" algn="l"/>
              </a:tabLst>
            </a:pPr>
            <a:r>
              <a:rPr sz="2000" dirty="0">
                <a:latin typeface="Calibri"/>
                <a:cs typeface="Calibri"/>
              </a:rPr>
              <a:t>Al</a:t>
            </a:r>
            <a:r>
              <a:rPr sz="2000" spc="-19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	</a:t>
            </a:r>
            <a:r>
              <a:rPr sz="2000" spc="-4" dirty="0">
                <a:latin typeface="Calibri"/>
                <a:cs typeface="Calibri"/>
              </a:rPr>
              <a:t>bag</a:t>
            </a:r>
            <a:r>
              <a:rPr sz="2000" dirty="0">
                <a:latin typeface="Calibri"/>
                <a:cs typeface="Calibri"/>
              </a:rPr>
              <a:t>i	aud</a:t>
            </a:r>
            <a:r>
              <a:rPr sz="2000" spc="-8" dirty="0">
                <a:latin typeface="Calibri"/>
                <a:cs typeface="Calibri"/>
              </a:rPr>
              <a:t>i</a:t>
            </a:r>
            <a:r>
              <a:rPr sz="2000" spc="-19" dirty="0">
                <a:latin typeface="Calibri"/>
                <a:cs typeface="Calibri"/>
              </a:rPr>
              <a:t>t</a:t>
            </a:r>
            <a:r>
              <a:rPr sz="2000" spc="-4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r	</a:t>
            </a:r>
            <a:r>
              <a:rPr sz="2000" spc="-4" dirty="0">
                <a:latin typeface="Calibri"/>
                <a:cs typeface="Calibri"/>
              </a:rPr>
              <a:t>u</a:t>
            </a:r>
            <a:r>
              <a:rPr sz="2000" spc="-23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tuk	m</a:t>
            </a:r>
            <a:r>
              <a:rPr sz="2000" spc="-11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l</a:t>
            </a:r>
            <a:r>
              <a:rPr sz="2000" spc="-11" dirty="0">
                <a:latin typeface="Calibri"/>
                <a:cs typeface="Calibri"/>
              </a:rPr>
              <a:t>i</a:t>
            </a:r>
            <a:r>
              <a:rPr sz="2000" spc="-4" dirty="0">
                <a:latin typeface="Calibri"/>
                <a:cs typeface="Calibri"/>
              </a:rPr>
              <a:t>h</a:t>
            </a:r>
            <a:r>
              <a:rPr sz="2000" spc="-23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	</a:t>
            </a:r>
            <a:r>
              <a:rPr sz="2000" spc="-71" dirty="0">
                <a:latin typeface="Calibri"/>
                <a:cs typeface="Calibri"/>
              </a:rPr>
              <a:t>k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11" dirty="0">
                <a:latin typeface="Calibri"/>
                <a:cs typeface="Calibri"/>
              </a:rPr>
              <a:t>l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8" dirty="0">
                <a:latin typeface="Calibri"/>
                <a:cs typeface="Calibri"/>
              </a:rPr>
              <a:t>b</a:t>
            </a:r>
            <a:r>
              <a:rPr sz="2000" dirty="0">
                <a:latin typeface="Calibri"/>
                <a:cs typeface="Calibri"/>
              </a:rPr>
              <a:t>i</a:t>
            </a:r>
            <a:r>
              <a:rPr sz="2000" spc="-8" dirty="0">
                <a:latin typeface="Calibri"/>
                <a:cs typeface="Calibri"/>
              </a:rPr>
              <a:t>h</a:t>
            </a:r>
            <a:r>
              <a:rPr sz="2000" dirty="0">
                <a:latin typeface="Calibri"/>
                <a:cs typeface="Calibri"/>
              </a:rPr>
              <a:t>an	</a:t>
            </a:r>
            <a:r>
              <a:rPr sz="2000" spc="-4" dirty="0">
                <a:latin typeface="Calibri"/>
                <a:cs typeface="Calibri"/>
              </a:rPr>
              <a:t>dan  </a:t>
            </a:r>
            <a:r>
              <a:rPr sz="2000" spc="-11" dirty="0">
                <a:latin typeface="Calibri"/>
                <a:cs typeface="Calibri"/>
              </a:rPr>
              <a:t>kelemahan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1" dirty="0">
                <a:latin typeface="Calibri"/>
                <a:cs typeface="Calibri"/>
              </a:rPr>
              <a:t>teraudit</a:t>
            </a:r>
            <a:endParaRPr sz="2000" dirty="0">
              <a:latin typeface="Calibri"/>
              <a:cs typeface="Calibri"/>
            </a:endParaRPr>
          </a:p>
          <a:p>
            <a:pPr marL="395764" indent="-386715">
              <a:spcBef>
                <a:spcPts val="540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11" dirty="0">
                <a:latin typeface="Calibri"/>
                <a:cs typeface="Calibri"/>
              </a:rPr>
              <a:t>Sebaiknya </a:t>
            </a:r>
            <a:r>
              <a:rPr sz="2000" spc="-8" dirty="0">
                <a:latin typeface="Calibri"/>
                <a:cs typeface="Calibri"/>
              </a:rPr>
              <a:t>dibuat </a:t>
            </a:r>
            <a:r>
              <a:rPr sz="2000" spc="-11" dirty="0">
                <a:latin typeface="Calibri"/>
                <a:cs typeface="Calibri"/>
              </a:rPr>
              <a:t>dengan </a:t>
            </a:r>
            <a:r>
              <a:rPr sz="2000" spc="-4" dirty="0">
                <a:latin typeface="Calibri"/>
                <a:cs typeface="Calibri"/>
              </a:rPr>
              <a:t>rubrik </a:t>
            </a:r>
            <a:r>
              <a:rPr sz="2000" spc="-8" dirty="0">
                <a:latin typeface="Calibri"/>
                <a:cs typeface="Calibri"/>
              </a:rPr>
              <a:t>gradasi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spc="-11" dirty="0">
                <a:latin typeface="Calibri"/>
                <a:cs typeface="Calibri"/>
              </a:rPr>
              <a:t>kualitas</a:t>
            </a:r>
            <a:endParaRPr sz="2000" dirty="0">
              <a:latin typeface="Calibri"/>
              <a:cs typeface="Calibri"/>
            </a:endParaRPr>
          </a:p>
          <a:p>
            <a:pPr marL="395764" indent="-386715">
              <a:spcBef>
                <a:spcPts val="540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8" dirty="0">
                <a:latin typeface="Calibri"/>
                <a:cs typeface="Calibri"/>
              </a:rPr>
              <a:t>Dibuat </a:t>
            </a:r>
            <a:r>
              <a:rPr sz="2000" spc="-4" dirty="0">
                <a:latin typeface="Calibri"/>
                <a:cs typeface="Calibri"/>
              </a:rPr>
              <a:t>sesuai </a:t>
            </a:r>
            <a:r>
              <a:rPr sz="2000" spc="-8" dirty="0">
                <a:latin typeface="Calibri"/>
                <a:cs typeface="Calibri"/>
              </a:rPr>
              <a:t>standar</a:t>
            </a:r>
            <a:r>
              <a:rPr sz="2000" spc="-4" dirty="0">
                <a:latin typeface="Calibri"/>
                <a:cs typeface="Calibri"/>
              </a:rPr>
              <a:t> </a:t>
            </a:r>
            <a:r>
              <a:rPr sz="2000" spc="-11" dirty="0">
                <a:latin typeface="Calibri"/>
                <a:cs typeface="Calibri"/>
              </a:rPr>
              <a:t>organisasi</a:t>
            </a:r>
            <a:endParaRPr sz="2000" dirty="0">
              <a:latin typeface="Calibri"/>
              <a:cs typeface="Calibri"/>
            </a:endParaRPr>
          </a:p>
          <a:p>
            <a:pPr marL="395764" indent="-386715">
              <a:spcBef>
                <a:spcPts val="540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8" dirty="0">
                <a:latin typeface="Calibri"/>
                <a:cs typeface="Calibri"/>
              </a:rPr>
              <a:t>Alat untuk mengukur </a:t>
            </a:r>
            <a:r>
              <a:rPr sz="2000" spc="-15" dirty="0">
                <a:latin typeface="Calibri"/>
                <a:cs typeface="Calibri"/>
              </a:rPr>
              <a:t>ketercapaian </a:t>
            </a:r>
            <a:r>
              <a:rPr sz="2000" spc="-8" dirty="0">
                <a:latin typeface="Calibri"/>
                <a:cs typeface="Calibri"/>
              </a:rPr>
              <a:t>Standar</a:t>
            </a:r>
            <a:r>
              <a:rPr sz="2000" spc="-19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DIKTI</a:t>
            </a:r>
            <a:endParaRPr sz="2000" dirty="0">
              <a:latin typeface="Calibri"/>
              <a:cs typeface="Calibri"/>
            </a:endParaRPr>
          </a:p>
          <a:p>
            <a:pPr marL="395764" marR="3810" indent="-386715" algn="just">
              <a:spcBef>
                <a:spcPts val="540"/>
              </a:spcBef>
              <a:buAutoNum type="arabicPeriod"/>
              <a:tabLst>
                <a:tab pos="396240" algn="l"/>
              </a:tabLst>
            </a:pPr>
            <a:r>
              <a:rPr sz="2000" spc="-4" dirty="0">
                <a:latin typeface="Calibri"/>
                <a:cs typeface="Calibri"/>
              </a:rPr>
              <a:t>Dalam </a:t>
            </a:r>
            <a:r>
              <a:rPr sz="2000" spc="-8" dirty="0">
                <a:latin typeface="Calibri"/>
                <a:cs typeface="Calibri"/>
              </a:rPr>
              <a:t>pelaksanaan </a:t>
            </a:r>
            <a:r>
              <a:rPr sz="2000" spc="-4" dirty="0">
                <a:latin typeface="Calibri"/>
                <a:cs typeface="Calibri"/>
              </a:rPr>
              <a:t>AMI, </a:t>
            </a:r>
            <a:r>
              <a:rPr sz="2000" spc="-8" dirty="0">
                <a:latin typeface="Calibri"/>
                <a:cs typeface="Calibri"/>
              </a:rPr>
              <a:t>auditor mengklarifikasi  </a:t>
            </a:r>
            <a:r>
              <a:rPr sz="2000" spc="-4" dirty="0">
                <a:latin typeface="Calibri"/>
                <a:cs typeface="Calibri"/>
              </a:rPr>
              <a:t>bagian isian </a:t>
            </a:r>
            <a:r>
              <a:rPr sz="2000" spc="-11" dirty="0">
                <a:latin typeface="Calibri"/>
                <a:cs typeface="Calibri"/>
              </a:rPr>
              <a:t>yang </a:t>
            </a:r>
            <a:r>
              <a:rPr sz="2000" spc="-4" dirty="0">
                <a:latin typeface="Calibri"/>
                <a:cs typeface="Calibri"/>
              </a:rPr>
              <a:t>lemah </a:t>
            </a:r>
            <a:r>
              <a:rPr sz="2000" spc="-8" dirty="0">
                <a:latin typeface="Calibri"/>
                <a:cs typeface="Calibri"/>
              </a:rPr>
              <a:t>dan </a:t>
            </a:r>
            <a:r>
              <a:rPr sz="2000" spc="-11" dirty="0">
                <a:latin typeface="Calibri"/>
                <a:cs typeface="Calibri"/>
              </a:rPr>
              <a:t>memverifikasi </a:t>
            </a:r>
            <a:r>
              <a:rPr sz="2000" spc="-4" dirty="0">
                <a:latin typeface="Calibri"/>
                <a:cs typeface="Calibri"/>
              </a:rPr>
              <a:t>isian  </a:t>
            </a:r>
            <a:r>
              <a:rPr sz="2000" spc="-11" dirty="0">
                <a:latin typeface="Calibri"/>
                <a:cs typeface="Calibri"/>
              </a:rPr>
              <a:t>yang </a:t>
            </a:r>
            <a:r>
              <a:rPr sz="2000" spc="-8" dirty="0">
                <a:latin typeface="Calibri"/>
                <a:cs typeface="Calibri"/>
              </a:rPr>
              <a:t>telah</a:t>
            </a:r>
            <a:r>
              <a:rPr sz="2000" spc="8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baik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6AE39F-FB13-F5FB-7114-F8774C00C0F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857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654865FB-04B5-E21C-BD5A-1E7ED4183B12}"/>
              </a:ext>
            </a:extLst>
          </p:cNvPr>
          <p:cNvSpPr txBox="1"/>
          <p:nvPr/>
        </p:nvSpPr>
        <p:spPr>
          <a:xfrm>
            <a:off x="1776871" y="1422069"/>
            <a:ext cx="6013609" cy="163362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244316">
              <a:spcBef>
                <a:spcPts val="79"/>
              </a:spcBef>
            </a:pPr>
            <a:r>
              <a:rPr sz="2000" b="1" spc="-4" dirty="0">
                <a:latin typeface="Calibri"/>
                <a:cs typeface="Calibri"/>
              </a:rPr>
              <a:t>HASIL </a:t>
            </a:r>
            <a:r>
              <a:rPr sz="2000" b="1" dirty="0">
                <a:latin typeface="Calibri"/>
                <a:cs typeface="Calibri"/>
              </a:rPr>
              <a:t>AKHIR PERENCANAN </a:t>
            </a:r>
            <a:r>
              <a:rPr sz="2000" b="1" spc="-4" dirty="0">
                <a:latin typeface="Calibri"/>
                <a:cs typeface="Calibri"/>
              </a:rPr>
              <a:t>AMI </a:t>
            </a:r>
            <a:r>
              <a:rPr sz="2000" b="1" spc="-53" dirty="0">
                <a:latin typeface="Calibri"/>
                <a:cs typeface="Calibri"/>
              </a:rPr>
              <a:t>YANG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8" dirty="0">
                <a:latin typeface="Calibri"/>
                <a:cs typeface="Calibri"/>
              </a:rPr>
              <a:t>BAIK</a:t>
            </a:r>
            <a:endParaRPr sz="2000" dirty="0">
              <a:latin typeface="Calibri"/>
              <a:cs typeface="Calibri"/>
            </a:endParaRPr>
          </a:p>
          <a:p>
            <a:pPr>
              <a:spcBef>
                <a:spcPts val="30"/>
              </a:spcBef>
            </a:pPr>
            <a:endParaRPr sz="2550" dirty="0">
              <a:latin typeface="Times New Roman"/>
              <a:cs typeface="Times New Roman"/>
            </a:endParaRPr>
          </a:p>
          <a:p>
            <a:pPr marL="9525" marR="3810" indent="1905" algn="just"/>
            <a:r>
              <a:rPr sz="2000" spc="-11" dirty="0">
                <a:latin typeface="Calibri"/>
                <a:cs typeface="Calibri"/>
              </a:rPr>
              <a:t>Adanya kepastian </a:t>
            </a:r>
            <a:r>
              <a:rPr sz="2000" spc="-19" dirty="0">
                <a:latin typeface="Calibri"/>
                <a:cs typeface="Calibri"/>
              </a:rPr>
              <a:t>kegiatan </a:t>
            </a:r>
            <a:r>
              <a:rPr sz="2000" dirty="0">
                <a:latin typeface="Calibri"/>
                <a:cs typeface="Calibri"/>
              </a:rPr>
              <a:t>AMI, </a:t>
            </a:r>
            <a:r>
              <a:rPr sz="2000" spc="-4" dirty="0">
                <a:latin typeface="Calibri"/>
                <a:cs typeface="Calibri"/>
              </a:rPr>
              <a:t>semua  pemangku </a:t>
            </a:r>
            <a:r>
              <a:rPr sz="2000" spc="-15" dirty="0">
                <a:latin typeface="Calibri"/>
                <a:cs typeface="Calibri"/>
              </a:rPr>
              <a:t>kepentingan </a:t>
            </a:r>
            <a:r>
              <a:rPr sz="2000" dirty="0">
                <a:latin typeface="Calibri"/>
                <a:cs typeface="Calibri"/>
              </a:rPr>
              <a:t>siap </a:t>
            </a:r>
            <a:r>
              <a:rPr sz="2000" spc="-4" dirty="0">
                <a:latin typeface="Calibri"/>
                <a:cs typeface="Calibri"/>
              </a:rPr>
              <a:t>untuk </a:t>
            </a:r>
            <a:r>
              <a:rPr sz="2000" spc="-11" dirty="0">
                <a:latin typeface="Calibri"/>
                <a:cs typeface="Calibri"/>
              </a:rPr>
              <a:t>melakukan  </a:t>
            </a:r>
            <a:r>
              <a:rPr sz="2000" dirty="0">
                <a:latin typeface="Calibri"/>
                <a:cs typeface="Calibri"/>
              </a:rPr>
              <a:t>AMI </a:t>
            </a:r>
            <a:r>
              <a:rPr sz="2000" spc="-11" dirty="0">
                <a:latin typeface="Calibri"/>
                <a:cs typeface="Calibri"/>
              </a:rPr>
              <a:t>dengan tepat </a:t>
            </a:r>
            <a:r>
              <a:rPr sz="2000" spc="-8" dirty="0">
                <a:latin typeface="Calibri"/>
                <a:cs typeface="Calibri"/>
              </a:rPr>
              <a:t>waktu </a:t>
            </a:r>
            <a:r>
              <a:rPr sz="2000" spc="-4" dirty="0">
                <a:latin typeface="Calibri"/>
                <a:cs typeface="Calibri"/>
              </a:rPr>
              <a:t>sesuai</a:t>
            </a:r>
            <a:r>
              <a:rPr sz="2000" spc="56" dirty="0">
                <a:latin typeface="Calibri"/>
                <a:cs typeface="Calibri"/>
              </a:rPr>
              <a:t> </a:t>
            </a:r>
            <a:r>
              <a:rPr sz="2000" spc="-19" dirty="0">
                <a:latin typeface="Calibri"/>
                <a:cs typeface="Calibri"/>
              </a:rPr>
              <a:t>kesepakatan.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40D790-3EF1-DB7C-47C9-015342C13AF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3184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877A87-192F-444B-8D27-41CBA4894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162" y="3416299"/>
            <a:ext cx="3651600" cy="1167187"/>
          </a:xfrm>
          <a:solidFill>
            <a:schemeClr val="accent1"/>
          </a:solidFill>
        </p:spPr>
        <p:txBody>
          <a:bodyPr/>
          <a:lstStyle/>
          <a:p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63B6-D003-4BB9-935A-5F93A7F557F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41" y="110202"/>
            <a:ext cx="778330" cy="449971"/>
          </a:xfrm>
          <a:prstGeom prst="rect">
            <a:avLst/>
          </a:prstGeom>
        </p:spPr>
      </p:pic>
      <p:sp>
        <p:nvSpPr>
          <p:cNvPr id="6" name="Google Shape;606;p65">
            <a:extLst>
              <a:ext uri="{FF2B5EF4-FFF2-40B4-BE49-F238E27FC236}">
                <a16:creationId xmlns:a16="http://schemas.microsoft.com/office/drawing/2014/main" id="{2B478A84-919E-4FEE-AA9C-33A83427F82F}"/>
              </a:ext>
            </a:extLst>
          </p:cNvPr>
          <p:cNvSpPr txBox="1">
            <a:spLocks/>
          </p:cNvSpPr>
          <p:nvPr/>
        </p:nvSpPr>
        <p:spPr>
          <a:xfrm>
            <a:off x="0" y="1235201"/>
            <a:ext cx="4746828" cy="9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Staatliches"/>
              <a:buNone/>
              <a:defRPr sz="4800" b="1" i="0" u="none" strike="noStrike" cap="none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3600" dirty="0">
                <a:solidFill>
                  <a:srgbClr val="FFC000"/>
                </a:solidFill>
              </a:rPr>
              <a:t>TERIMA </a:t>
            </a:r>
            <a:r>
              <a:rPr lang="en-ID" sz="3600" dirty="0">
                <a:solidFill>
                  <a:schemeClr val="accent5">
                    <a:lumMod val="90000"/>
                  </a:schemeClr>
                </a:solidFill>
              </a:rPr>
              <a:t>KASIH</a:t>
            </a:r>
          </a:p>
        </p:txBody>
      </p:sp>
      <p:sp>
        <p:nvSpPr>
          <p:cNvPr id="7" name="Google Shape;2643;p68">
            <a:extLst>
              <a:ext uri="{FF2B5EF4-FFF2-40B4-BE49-F238E27FC236}">
                <a16:creationId xmlns:a16="http://schemas.microsoft.com/office/drawing/2014/main" id="{66D134FA-05D1-4F02-AB67-07BC5E8E2875}"/>
              </a:ext>
            </a:extLst>
          </p:cNvPr>
          <p:cNvSpPr txBox="1">
            <a:spLocks/>
          </p:cNvSpPr>
          <p:nvPr/>
        </p:nvSpPr>
        <p:spPr>
          <a:xfrm>
            <a:off x="620572" y="2243842"/>
            <a:ext cx="4395337" cy="187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92075" indent="0" algn="l" fontAlgn="base"/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Direktorat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Penjaminan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Mutu</a:t>
            </a:r>
            <a:endParaRPr lang="en-ID" b="0" i="0" dirty="0">
              <a:solidFill>
                <a:srgbClr val="666666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92075" indent="0" algn="l" fontAlgn="base"/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Kampus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Karangmalang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Yogyakarta 55281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(0274) 586168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pesawat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263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faximile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(0274) 550838</a:t>
            </a:r>
            <a:b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Email : </a:t>
            </a:r>
            <a:r>
              <a:rPr lang="en-ID" b="0" i="0" u="none" strike="noStrike" dirty="0">
                <a:solidFill>
                  <a:schemeClr val="bg1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ditpenjamu@uny.ac.id</a:t>
            </a:r>
            <a:endParaRPr lang="en-ID" b="0" i="0" dirty="0">
              <a:solidFill>
                <a:schemeClr val="bg1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A3E9A7-BF48-D597-8B0B-87EC612C21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7993743" y="4478729"/>
            <a:ext cx="1150257" cy="513661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298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027BF437-A1CF-B5C3-671C-CE59E8BF6B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20622" y="342899"/>
            <a:ext cx="3565878" cy="3340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solidFill>
                  <a:srgbClr val="000000"/>
                </a:solidFill>
                <a:latin typeface="Calibri"/>
                <a:cs typeface="Calibri"/>
              </a:rPr>
              <a:t>PERENCANAAN</a:t>
            </a:r>
            <a:r>
              <a:rPr sz="2000" b="1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000000"/>
                </a:solidFill>
                <a:latin typeface="Calibri"/>
                <a:cs typeface="Calibri"/>
              </a:rPr>
              <a:t>AMI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EE86167-60D1-077C-72BD-F1CF35A161D9}"/>
              </a:ext>
            </a:extLst>
          </p:cNvPr>
          <p:cNvSpPr txBox="1"/>
          <p:nvPr/>
        </p:nvSpPr>
        <p:spPr>
          <a:xfrm>
            <a:off x="972193" y="1574382"/>
            <a:ext cx="7438029" cy="15510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49263" marR="772160" indent="-436563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755650" algn="l"/>
                <a:tab pos="1463675" algn="l"/>
              </a:tabLst>
            </a:pP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Meliputi semua 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kegiatan 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yang dilakukan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sebelum 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Audit Mutu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r>
              <a:rPr sz="2000" spc="4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dilakukan.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49263" indent="-436563">
              <a:lnSpc>
                <a:spcPct val="100000"/>
              </a:lnSpc>
              <a:spcBef>
                <a:spcPts val="25"/>
              </a:spcBef>
              <a:buFont typeface="Calibri"/>
              <a:buAutoNum type="arabicPeriod"/>
              <a:tabLst>
                <a:tab pos="755650" algn="l"/>
                <a:tab pos="1463675" algn="l"/>
              </a:tabLst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49263" marR="5080" indent="-436563">
              <a:lnSpc>
                <a:spcPct val="100000"/>
              </a:lnSpc>
              <a:buAutoNum type="arabicPeriod"/>
              <a:tabLst>
                <a:tab pos="755650" algn="l"/>
                <a:tab pos="1463675" algn="l"/>
              </a:tabLst>
            </a:pP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Perencanaan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AMI 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baik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akan menentukan </a:t>
            </a:r>
            <a:r>
              <a:rPr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kualitas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efektivitas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pelaksanaan</a:t>
            </a:r>
            <a:r>
              <a:rPr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audit.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5B8E39-39D5-4843-65E4-BB3C2215E29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4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F417A24A-AE4C-01E5-7E7E-041292F564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77055" y="139700"/>
            <a:ext cx="4277360" cy="3327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000000"/>
                </a:solidFill>
                <a:latin typeface="Calibri"/>
                <a:cs typeface="Calibri"/>
              </a:rPr>
              <a:t>PERENCANAAN</a:t>
            </a:r>
            <a:r>
              <a:rPr sz="2000" b="1" spc="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000000"/>
                </a:solidFill>
                <a:latin typeface="Calibri"/>
                <a:cs typeface="Calibri"/>
              </a:rPr>
              <a:t>AMI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77267549-DAC9-5954-DD7A-8ABCA2722FDE}"/>
              </a:ext>
            </a:extLst>
          </p:cNvPr>
          <p:cNvSpPr/>
          <p:nvPr/>
        </p:nvSpPr>
        <p:spPr>
          <a:xfrm>
            <a:off x="350606" y="3385831"/>
            <a:ext cx="3051810" cy="127177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15DC85C6-87DB-0CDB-5825-A9CF69F79E39}"/>
              </a:ext>
            </a:extLst>
          </p:cNvPr>
          <p:cNvSpPr txBox="1"/>
          <p:nvPr/>
        </p:nvSpPr>
        <p:spPr>
          <a:xfrm>
            <a:off x="1121546" y="3665435"/>
            <a:ext cx="1566545" cy="61150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indent="173355">
              <a:lnSpc>
                <a:spcPts val="2210"/>
              </a:lnSpc>
              <a:spcBef>
                <a:spcPts val="335"/>
              </a:spcBef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Permintaan 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audit 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dari</a:t>
            </a:r>
            <a:r>
              <a:rPr sz="1800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klien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DF260F78-0C71-57FB-9B83-38FD814FDC66}"/>
              </a:ext>
            </a:extLst>
          </p:cNvPr>
          <p:cNvSpPr/>
          <p:nvPr/>
        </p:nvSpPr>
        <p:spPr>
          <a:xfrm>
            <a:off x="2976457" y="3426980"/>
            <a:ext cx="3051810" cy="12717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C2BB1216-FAF1-D5A5-5305-5B60FDD3F94B}"/>
              </a:ext>
            </a:extLst>
          </p:cNvPr>
          <p:cNvSpPr txBox="1"/>
          <p:nvPr/>
        </p:nvSpPr>
        <p:spPr>
          <a:xfrm>
            <a:off x="4183211" y="3865993"/>
            <a:ext cx="6902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amp</a:t>
            </a:r>
            <a:r>
              <a:rPr sz="1800" spc="5" dirty="0">
                <a:latin typeface="Calibri"/>
                <a:cs typeface="Calibri"/>
              </a:rPr>
              <a:t>a</a:t>
            </a:r>
            <a:r>
              <a:rPr sz="1800" dirty="0">
                <a:latin typeface="Calibri"/>
                <a:cs typeface="Calibri"/>
              </a:rPr>
              <a:t>i</a:t>
            </a: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744F6135-1655-E7E4-2563-D793EF969653}"/>
              </a:ext>
            </a:extLst>
          </p:cNvPr>
          <p:cNvSpPr/>
          <p:nvPr/>
        </p:nvSpPr>
        <p:spPr>
          <a:xfrm>
            <a:off x="5644982" y="3426980"/>
            <a:ext cx="3050285" cy="130835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110725A3-D172-909C-0BC5-B7F5145DE13B}"/>
              </a:ext>
            </a:extLst>
          </p:cNvPr>
          <p:cNvSpPr txBox="1"/>
          <p:nvPr/>
        </p:nvSpPr>
        <p:spPr>
          <a:xfrm>
            <a:off x="6499184" y="3521848"/>
            <a:ext cx="1407160" cy="889859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065" marR="5080" indent="-2540" algn="ctr">
              <a:lnSpc>
                <a:spcPct val="91600"/>
              </a:lnSpc>
              <a:spcBef>
                <a:spcPts val="315"/>
              </a:spcBef>
            </a:pPr>
            <a:r>
              <a:rPr sz="2000" spc="-5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endi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trib</a:t>
            </a:r>
            <a:r>
              <a:rPr sz="2000" spc="-1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-  sian</a:t>
            </a:r>
            <a:r>
              <a:rPr sz="2000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laporan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audit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D4A73D-2868-E8B1-71D2-0D9FD80714CC}"/>
              </a:ext>
            </a:extLst>
          </p:cNvPr>
          <p:cNvSpPr txBox="1"/>
          <p:nvPr/>
        </p:nvSpPr>
        <p:spPr>
          <a:xfrm>
            <a:off x="1289102" y="1599170"/>
            <a:ext cx="7168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Pelaksanaan</a:t>
            </a:r>
            <a:r>
              <a:rPr lang="en-US" sz="2000" dirty="0"/>
              <a:t> audit </a:t>
            </a:r>
            <a:r>
              <a:rPr lang="en-US" sz="2000" dirty="0" err="1"/>
              <a:t>dipimpin</a:t>
            </a:r>
            <a:r>
              <a:rPr lang="en-US" sz="2000" dirty="0"/>
              <a:t> oleh </a:t>
            </a:r>
            <a:r>
              <a:rPr lang="en-US" sz="2000" dirty="0" err="1"/>
              <a:t>seorang</a:t>
            </a:r>
            <a:r>
              <a:rPr lang="en-US" sz="2000" dirty="0"/>
              <a:t> </a:t>
            </a:r>
            <a:r>
              <a:rPr lang="en-US" sz="2000" dirty="0" err="1"/>
              <a:t>penanggungjawab</a:t>
            </a:r>
            <a:r>
              <a:rPr lang="en-US" sz="2000" dirty="0"/>
              <a:t> yang </a:t>
            </a:r>
            <a:r>
              <a:rPr lang="en-US" sz="2000" dirty="0" err="1"/>
              <a:t>ditentukan</a:t>
            </a:r>
            <a:r>
              <a:rPr lang="en-US" sz="2000" dirty="0"/>
              <a:t> oleh </a:t>
            </a:r>
            <a:r>
              <a:rPr lang="en-US" sz="2000" dirty="0" err="1"/>
              <a:t>institusi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4D766C-1B0C-50FC-3D95-5B901BCA3B0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149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AF3F7517-E9D9-FE8A-F394-21A6EB6291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19462" y="520908"/>
            <a:ext cx="5923027" cy="9489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  <a:tabLst>
                <a:tab pos="4626610" algn="l"/>
              </a:tabLst>
            </a:pPr>
            <a:r>
              <a:rPr lang="en-US" sz="2000" b="1" spc="-10" dirty="0">
                <a:solidFill>
                  <a:srgbClr val="C00000"/>
                </a:solidFill>
                <a:latin typeface="Calibri"/>
                <a:cs typeface="Calibri"/>
              </a:rPr>
              <a:t>LANGKAH PERTAMA</a:t>
            </a: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: </a:t>
            </a:r>
            <a:r>
              <a:rPr sz="2000" b="1" dirty="0">
                <a:solidFill>
                  <a:srgbClr val="000000"/>
                </a:solidFill>
                <a:latin typeface="Calibri"/>
                <a:cs typeface="Calibri"/>
              </a:rPr>
              <a:t>harus ada </a:t>
            </a:r>
            <a:r>
              <a:rPr sz="2000" b="1" spc="-15" dirty="0">
                <a:solidFill>
                  <a:srgbClr val="000000"/>
                </a:solidFill>
                <a:latin typeface="Calibri"/>
                <a:cs typeface="Calibri"/>
              </a:rPr>
              <a:t>keputusan </a:t>
            </a:r>
            <a:r>
              <a:rPr sz="2000" b="1" dirty="0">
                <a:solidFill>
                  <a:srgbClr val="000000"/>
                </a:solidFill>
                <a:latin typeface="Calibri"/>
                <a:cs typeface="Calibri"/>
              </a:rPr>
              <a:t>pada  </a:t>
            </a:r>
            <a:r>
              <a:rPr sz="2000" b="1" spc="-5" dirty="0" err="1">
                <a:solidFill>
                  <a:srgbClr val="000000"/>
                </a:solidFill>
                <a:latin typeface="Calibri"/>
                <a:cs typeface="Calibri"/>
              </a:rPr>
              <a:t>manajemen</a:t>
            </a:r>
            <a:r>
              <a:rPr sz="2000" b="1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000000"/>
                </a:solidFill>
                <a:latin typeface="Calibri"/>
                <a:cs typeface="Calibri"/>
              </a:rPr>
              <a:t>PT</a:t>
            </a:r>
            <a:r>
              <a:rPr lang="en-US" sz="2000" spc="-15" dirty="0">
                <a:solidFill>
                  <a:srgbClr val="000000"/>
                </a:solidFill>
                <a:latin typeface="Calibri"/>
                <a:cs typeface="Calibri"/>
              </a:rPr>
              <a:t>N </a:t>
            </a:r>
            <a:r>
              <a:rPr sz="2000" b="1" spc="-20" dirty="0" err="1">
                <a:solidFill>
                  <a:srgbClr val="000000"/>
                </a:solidFill>
                <a:latin typeface="Calibri"/>
                <a:cs typeface="Calibri"/>
              </a:rPr>
              <a:t>tentang</a:t>
            </a:r>
            <a:r>
              <a:rPr lang="en-US" sz="20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b="1" spc="-20" dirty="0" err="1">
                <a:solidFill>
                  <a:srgbClr val="000000"/>
                </a:solidFill>
                <a:latin typeface="Calibri"/>
                <a:cs typeface="Calibri"/>
              </a:rPr>
              <a:t>kebijakan</a:t>
            </a:r>
            <a:r>
              <a:rPr sz="2000" b="1" spc="-2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sz="2000" b="1" spc="-5" dirty="0">
                <a:solidFill>
                  <a:srgbClr val="000000"/>
                </a:solidFill>
                <a:latin typeface="Calibri"/>
                <a:cs typeface="Calibri"/>
              </a:rPr>
              <a:t>pelaksanaan </a:t>
            </a:r>
            <a:r>
              <a:rPr sz="2000" b="1" dirty="0">
                <a:solidFill>
                  <a:srgbClr val="000000"/>
                </a:solidFill>
                <a:latin typeface="Calibri"/>
                <a:cs typeface="Calibri"/>
              </a:rPr>
              <a:t>Audit </a:t>
            </a:r>
            <a:r>
              <a:rPr sz="2000" b="1" spc="-5" dirty="0">
                <a:solidFill>
                  <a:srgbClr val="000000"/>
                </a:solidFill>
                <a:latin typeface="Calibri"/>
                <a:cs typeface="Calibri"/>
              </a:rPr>
              <a:t>Mutu</a:t>
            </a:r>
            <a:r>
              <a:rPr sz="2000" b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b="1" spc="-15" dirty="0">
                <a:solidFill>
                  <a:srgbClr val="000000"/>
                </a:solidFill>
                <a:latin typeface="Calibri"/>
                <a:cs typeface="Calibri"/>
              </a:rPr>
              <a:t>Internal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525DDC1-46F8-E3A2-AACF-6C2F4EE75FF9}"/>
              </a:ext>
            </a:extLst>
          </p:cNvPr>
          <p:cNvSpPr txBox="1"/>
          <p:nvPr/>
        </p:nvSpPr>
        <p:spPr>
          <a:xfrm>
            <a:off x="1081655" y="2227959"/>
            <a:ext cx="7785100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03225" indent="-390525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755650" algn="l"/>
              </a:tabLst>
            </a:pP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Audit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dilakukan berdasarkan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siklus</a:t>
            </a:r>
            <a:r>
              <a:rPr sz="2000" spc="8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SPMI.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3225" indent="-390525">
              <a:lnSpc>
                <a:spcPct val="100000"/>
              </a:lnSpc>
              <a:spcBef>
                <a:spcPts val="45"/>
              </a:spcBef>
              <a:buFont typeface="Calibri"/>
              <a:buAutoNum type="arabicPeriod"/>
              <a:tabLst>
                <a:tab pos="755650" algn="l"/>
              </a:tabLst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3225" marR="5080" indent="-390525">
              <a:lnSpc>
                <a:spcPct val="100000"/>
              </a:lnSpc>
              <a:buAutoNum type="arabicPeriod"/>
              <a:tabLst>
                <a:tab pos="755650" algn="l"/>
              </a:tabLst>
            </a:pP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Audit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dilakukan berdasarkan 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penugasan/permintaan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pimpinan</a:t>
            </a:r>
            <a:r>
              <a:rPr sz="2000" spc="6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institusi.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EEEF9-30D0-48C5-B756-8C5D50CDF85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995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D6118FA8-295E-3D91-850D-85F4DBE90DD1}"/>
              </a:ext>
            </a:extLst>
          </p:cNvPr>
          <p:cNvSpPr/>
          <p:nvPr/>
        </p:nvSpPr>
        <p:spPr>
          <a:xfrm>
            <a:off x="1143000" y="765810"/>
            <a:ext cx="5414963" cy="6612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E34E43F1-C52A-E6A2-8124-500AEB3EDF14}"/>
              </a:ext>
            </a:extLst>
          </p:cNvPr>
          <p:cNvSpPr/>
          <p:nvPr/>
        </p:nvSpPr>
        <p:spPr>
          <a:xfrm>
            <a:off x="6136767" y="765810"/>
            <a:ext cx="932117" cy="6612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E8C85C71-C19B-BAEE-2E19-C6BDC56A45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02054" y="883349"/>
            <a:ext cx="5668328" cy="329738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000" b="1" spc="-8" dirty="0">
                <a:solidFill>
                  <a:srgbClr val="000000"/>
                </a:solidFill>
                <a:latin typeface="Century Gothic"/>
                <a:cs typeface="Century Gothic"/>
              </a:rPr>
              <a:t>Pembagian Peran </a:t>
            </a:r>
            <a:r>
              <a:rPr sz="2000" b="1" spc="-4" dirty="0">
                <a:solidFill>
                  <a:srgbClr val="000000"/>
                </a:solidFill>
                <a:latin typeface="Century Gothic"/>
                <a:cs typeface="Century Gothic"/>
              </a:rPr>
              <a:t>dalam </a:t>
            </a:r>
            <a:r>
              <a:rPr sz="2000" b="1" spc="-8" dirty="0">
                <a:solidFill>
                  <a:srgbClr val="000000"/>
                </a:solidFill>
                <a:latin typeface="Century Gothic"/>
                <a:cs typeface="Century Gothic"/>
              </a:rPr>
              <a:t>Perencanaan</a:t>
            </a:r>
            <a:r>
              <a:rPr sz="2000" b="1" spc="64" dirty="0">
                <a:solidFill>
                  <a:srgbClr val="000000"/>
                </a:solidFill>
                <a:latin typeface="Century Gothic"/>
                <a:cs typeface="Century Gothic"/>
              </a:rPr>
              <a:t> </a:t>
            </a:r>
            <a:r>
              <a:rPr sz="2000" b="1" spc="-4" dirty="0">
                <a:solidFill>
                  <a:srgbClr val="000000"/>
                </a:solidFill>
                <a:latin typeface="Century Gothic"/>
                <a:cs typeface="Century Gothic"/>
              </a:rPr>
              <a:t>AMI</a:t>
            </a:r>
            <a:endParaRPr sz="2000" dirty="0">
              <a:latin typeface="Century Gothic"/>
              <a:cs typeface="Century Gothic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A9B5EA62-8E52-EA4F-2440-62C2BF84734A}"/>
              </a:ext>
            </a:extLst>
          </p:cNvPr>
          <p:cNvSpPr/>
          <p:nvPr/>
        </p:nvSpPr>
        <p:spPr>
          <a:xfrm>
            <a:off x="1143001" y="1384173"/>
            <a:ext cx="4215383" cy="111785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642DC873-5E02-0E8E-567A-59B5AB9D769E}"/>
              </a:ext>
            </a:extLst>
          </p:cNvPr>
          <p:cNvSpPr/>
          <p:nvPr/>
        </p:nvSpPr>
        <p:spPr>
          <a:xfrm>
            <a:off x="1143571" y="1415605"/>
            <a:ext cx="4171950" cy="1028700"/>
          </a:xfrm>
          <a:custGeom>
            <a:avLst/>
            <a:gdLst/>
            <a:ahLst/>
            <a:cxnLst/>
            <a:rect l="l" t="t" r="r" b="b"/>
            <a:pathLst>
              <a:path w="5562600" h="1371600">
                <a:moveTo>
                  <a:pt x="0" y="1371600"/>
                </a:moveTo>
                <a:lnTo>
                  <a:pt x="5562600" y="1371600"/>
                </a:lnTo>
                <a:lnTo>
                  <a:pt x="5562600" y="0"/>
                </a:lnTo>
                <a:lnTo>
                  <a:pt x="0" y="0"/>
                </a:lnTo>
                <a:lnTo>
                  <a:pt x="0" y="137160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95A38387-7203-9522-ADFB-165A442DDA7E}"/>
              </a:ext>
            </a:extLst>
          </p:cNvPr>
          <p:cNvSpPr/>
          <p:nvPr/>
        </p:nvSpPr>
        <p:spPr>
          <a:xfrm>
            <a:off x="1143571" y="1415605"/>
            <a:ext cx="4171950" cy="1028700"/>
          </a:xfrm>
          <a:custGeom>
            <a:avLst/>
            <a:gdLst/>
            <a:ahLst/>
            <a:cxnLst/>
            <a:rect l="l" t="t" r="r" b="b"/>
            <a:pathLst>
              <a:path w="5562600" h="1371600">
                <a:moveTo>
                  <a:pt x="0" y="1371600"/>
                </a:moveTo>
                <a:lnTo>
                  <a:pt x="5562600" y="1371600"/>
                </a:lnTo>
                <a:lnTo>
                  <a:pt x="5562600" y="0"/>
                </a:lnTo>
                <a:lnTo>
                  <a:pt x="0" y="0"/>
                </a:lnTo>
                <a:lnTo>
                  <a:pt x="0" y="1371600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24F9D026-E483-62FA-D986-ED1647E803F4}"/>
              </a:ext>
            </a:extLst>
          </p:cNvPr>
          <p:cNvSpPr txBox="1"/>
          <p:nvPr/>
        </p:nvSpPr>
        <p:spPr>
          <a:xfrm>
            <a:off x="2483834" y="1678686"/>
            <a:ext cx="2587943" cy="471764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lnSpc>
                <a:spcPts val="1755"/>
              </a:lnSpc>
              <a:spcBef>
                <a:spcPts val="79"/>
              </a:spcBef>
            </a:pP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Menetapkan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kebijakan</a:t>
            </a:r>
            <a:r>
              <a:rPr sz="1500" b="1" spc="-68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tentang</a:t>
            </a:r>
            <a:endParaRPr sz="1500">
              <a:latin typeface="Corbel"/>
              <a:cs typeface="Corbel"/>
            </a:endParaRPr>
          </a:p>
          <a:p>
            <a:pPr marL="9525">
              <a:lnSpc>
                <a:spcPts val="1755"/>
              </a:lnSpc>
            </a:pP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SPMI/AMI.</a:t>
            </a:r>
            <a:endParaRPr sz="1500">
              <a:latin typeface="Corbel"/>
              <a:cs typeface="Corbel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5D3DB3F8-C91F-0C86-E080-3C35CCE3280B}"/>
              </a:ext>
            </a:extLst>
          </p:cNvPr>
          <p:cNvSpPr/>
          <p:nvPr/>
        </p:nvSpPr>
        <p:spPr>
          <a:xfrm>
            <a:off x="1244727" y="1418462"/>
            <a:ext cx="1239012" cy="100698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49262C3B-0737-E673-E23A-1A6866ECAE63}"/>
              </a:ext>
            </a:extLst>
          </p:cNvPr>
          <p:cNvSpPr/>
          <p:nvPr/>
        </p:nvSpPr>
        <p:spPr>
          <a:xfrm>
            <a:off x="1315021" y="1486471"/>
            <a:ext cx="1102043" cy="874395"/>
          </a:xfrm>
          <a:custGeom>
            <a:avLst/>
            <a:gdLst/>
            <a:ahLst/>
            <a:cxnLst/>
            <a:rect l="l" t="t" r="r" b="b"/>
            <a:pathLst>
              <a:path w="1469389" h="1165860">
                <a:moveTo>
                  <a:pt x="1339850" y="0"/>
                </a:moveTo>
                <a:lnTo>
                  <a:pt x="129324" y="0"/>
                </a:lnTo>
                <a:lnTo>
                  <a:pt x="78984" y="10163"/>
                </a:lnTo>
                <a:lnTo>
                  <a:pt x="37877" y="37877"/>
                </a:lnTo>
                <a:lnTo>
                  <a:pt x="10162" y="78974"/>
                </a:lnTo>
                <a:lnTo>
                  <a:pt x="0" y="129286"/>
                </a:lnTo>
                <a:lnTo>
                  <a:pt x="0" y="1036574"/>
                </a:lnTo>
                <a:lnTo>
                  <a:pt x="10162" y="1086885"/>
                </a:lnTo>
                <a:lnTo>
                  <a:pt x="37877" y="1127982"/>
                </a:lnTo>
                <a:lnTo>
                  <a:pt x="78984" y="1155696"/>
                </a:lnTo>
                <a:lnTo>
                  <a:pt x="129324" y="1165860"/>
                </a:lnTo>
                <a:lnTo>
                  <a:pt x="1339850" y="1165860"/>
                </a:lnTo>
                <a:lnTo>
                  <a:pt x="1390161" y="1155696"/>
                </a:lnTo>
                <a:lnTo>
                  <a:pt x="1431258" y="1127982"/>
                </a:lnTo>
                <a:lnTo>
                  <a:pt x="1458972" y="1086885"/>
                </a:lnTo>
                <a:lnTo>
                  <a:pt x="1469136" y="1036574"/>
                </a:lnTo>
                <a:lnTo>
                  <a:pt x="1469136" y="129286"/>
                </a:lnTo>
                <a:lnTo>
                  <a:pt x="1458972" y="78974"/>
                </a:lnTo>
                <a:lnTo>
                  <a:pt x="1431258" y="37877"/>
                </a:lnTo>
                <a:lnTo>
                  <a:pt x="1390161" y="10163"/>
                </a:lnTo>
                <a:lnTo>
                  <a:pt x="1339850" y="0"/>
                </a:lnTo>
                <a:close/>
              </a:path>
            </a:pathLst>
          </a:custGeom>
          <a:solidFill>
            <a:srgbClr val="C3D59B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6A3AC2A0-409C-F811-01B6-EC7EFA2A580D}"/>
              </a:ext>
            </a:extLst>
          </p:cNvPr>
          <p:cNvSpPr/>
          <p:nvPr/>
        </p:nvSpPr>
        <p:spPr>
          <a:xfrm>
            <a:off x="1315021" y="1486471"/>
            <a:ext cx="1102043" cy="874395"/>
          </a:xfrm>
          <a:custGeom>
            <a:avLst/>
            <a:gdLst/>
            <a:ahLst/>
            <a:cxnLst/>
            <a:rect l="l" t="t" r="r" b="b"/>
            <a:pathLst>
              <a:path w="1469389" h="1165860">
                <a:moveTo>
                  <a:pt x="0" y="129286"/>
                </a:moveTo>
                <a:lnTo>
                  <a:pt x="10162" y="78974"/>
                </a:lnTo>
                <a:lnTo>
                  <a:pt x="37877" y="37877"/>
                </a:lnTo>
                <a:lnTo>
                  <a:pt x="78984" y="10163"/>
                </a:lnTo>
                <a:lnTo>
                  <a:pt x="129324" y="0"/>
                </a:lnTo>
                <a:lnTo>
                  <a:pt x="1339850" y="0"/>
                </a:lnTo>
                <a:lnTo>
                  <a:pt x="1390161" y="10163"/>
                </a:lnTo>
                <a:lnTo>
                  <a:pt x="1431258" y="37877"/>
                </a:lnTo>
                <a:lnTo>
                  <a:pt x="1458972" y="78974"/>
                </a:lnTo>
                <a:lnTo>
                  <a:pt x="1469136" y="129286"/>
                </a:lnTo>
                <a:lnTo>
                  <a:pt x="1469136" y="1036574"/>
                </a:lnTo>
                <a:lnTo>
                  <a:pt x="1458972" y="1086885"/>
                </a:lnTo>
                <a:lnTo>
                  <a:pt x="1431258" y="1127982"/>
                </a:lnTo>
                <a:lnTo>
                  <a:pt x="1390161" y="1155696"/>
                </a:lnTo>
                <a:lnTo>
                  <a:pt x="1339850" y="1165860"/>
                </a:lnTo>
                <a:lnTo>
                  <a:pt x="129324" y="1165860"/>
                </a:lnTo>
                <a:lnTo>
                  <a:pt x="78984" y="1155696"/>
                </a:lnTo>
                <a:lnTo>
                  <a:pt x="37877" y="1127982"/>
                </a:lnTo>
                <a:lnTo>
                  <a:pt x="10162" y="1086885"/>
                </a:lnTo>
                <a:lnTo>
                  <a:pt x="0" y="1036574"/>
                </a:lnTo>
                <a:lnTo>
                  <a:pt x="0" y="129286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CB5226B2-1387-47BE-34F7-68FF9BCEE4AD}"/>
              </a:ext>
            </a:extLst>
          </p:cNvPr>
          <p:cNvSpPr txBox="1"/>
          <p:nvPr/>
        </p:nvSpPr>
        <p:spPr>
          <a:xfrm>
            <a:off x="1426311" y="1681696"/>
            <a:ext cx="878205" cy="471764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b="1" spc="-4" dirty="0">
                <a:solidFill>
                  <a:srgbClr val="1E1C11"/>
                </a:solidFill>
                <a:latin typeface="Century Gothic"/>
                <a:cs typeface="Century Gothic"/>
              </a:rPr>
              <a:t>Pimpinan</a:t>
            </a:r>
            <a:endParaRPr sz="1500">
              <a:latin typeface="Century Gothic"/>
              <a:cs typeface="Century Gothic"/>
            </a:endParaRPr>
          </a:p>
          <a:p>
            <a:pPr marL="110966"/>
            <a:r>
              <a:rPr sz="1500" b="1" spc="-4" dirty="0">
                <a:solidFill>
                  <a:srgbClr val="1E1C11"/>
                </a:solidFill>
                <a:latin typeface="Century Gothic"/>
                <a:cs typeface="Century Gothic"/>
              </a:rPr>
              <a:t>Institusi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DD22B361-BA88-4EBC-001A-3EE617D04594}"/>
              </a:ext>
            </a:extLst>
          </p:cNvPr>
          <p:cNvSpPr/>
          <p:nvPr/>
        </p:nvSpPr>
        <p:spPr>
          <a:xfrm>
            <a:off x="1960246" y="2540889"/>
            <a:ext cx="4255388" cy="11487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0D826FE3-3986-D81D-8E31-B03EB6067819}"/>
              </a:ext>
            </a:extLst>
          </p:cNvPr>
          <p:cNvSpPr/>
          <p:nvPr/>
        </p:nvSpPr>
        <p:spPr>
          <a:xfrm>
            <a:off x="3209545" y="2690623"/>
            <a:ext cx="2966084" cy="89496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7C54F410-5738-B3DC-1DF3-74065617398C}"/>
              </a:ext>
            </a:extLst>
          </p:cNvPr>
          <p:cNvSpPr/>
          <p:nvPr/>
        </p:nvSpPr>
        <p:spPr>
          <a:xfrm>
            <a:off x="2006537" y="2572321"/>
            <a:ext cx="4166235" cy="1059656"/>
          </a:xfrm>
          <a:custGeom>
            <a:avLst/>
            <a:gdLst/>
            <a:ahLst/>
            <a:cxnLst/>
            <a:rect l="l" t="t" r="r" b="b"/>
            <a:pathLst>
              <a:path w="5554980" h="1412875">
                <a:moveTo>
                  <a:pt x="0" y="1412748"/>
                </a:moveTo>
                <a:lnTo>
                  <a:pt x="5554980" y="1412748"/>
                </a:lnTo>
                <a:lnTo>
                  <a:pt x="5554980" y="0"/>
                </a:lnTo>
                <a:lnTo>
                  <a:pt x="0" y="0"/>
                </a:lnTo>
                <a:lnTo>
                  <a:pt x="0" y="1412748"/>
                </a:lnTo>
                <a:close/>
              </a:path>
            </a:pathLst>
          </a:custGeom>
          <a:solidFill>
            <a:srgbClr val="E36C09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BFF88F3E-A31A-0CCE-71B5-BCD14FF25BD1}"/>
              </a:ext>
            </a:extLst>
          </p:cNvPr>
          <p:cNvSpPr/>
          <p:nvPr/>
        </p:nvSpPr>
        <p:spPr>
          <a:xfrm>
            <a:off x="2006537" y="2572321"/>
            <a:ext cx="4166235" cy="1059656"/>
          </a:xfrm>
          <a:custGeom>
            <a:avLst/>
            <a:gdLst/>
            <a:ahLst/>
            <a:cxnLst/>
            <a:rect l="l" t="t" r="r" b="b"/>
            <a:pathLst>
              <a:path w="5554980" h="1412875">
                <a:moveTo>
                  <a:pt x="0" y="1412748"/>
                </a:moveTo>
                <a:lnTo>
                  <a:pt x="5554980" y="1412748"/>
                </a:lnTo>
                <a:lnTo>
                  <a:pt x="5554980" y="0"/>
                </a:lnTo>
                <a:lnTo>
                  <a:pt x="0" y="0"/>
                </a:lnTo>
                <a:lnTo>
                  <a:pt x="0" y="1412748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C06A8AAF-5FFB-8D3D-6D4C-091F0A37442A}"/>
              </a:ext>
            </a:extLst>
          </p:cNvPr>
          <p:cNvSpPr txBox="1"/>
          <p:nvPr/>
        </p:nvSpPr>
        <p:spPr>
          <a:xfrm>
            <a:off x="3346989" y="2743010"/>
            <a:ext cx="2657475" cy="680956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9525" marR="3810">
              <a:lnSpc>
                <a:spcPts val="1710"/>
              </a:lnSpc>
              <a:spcBef>
                <a:spcPts val="210"/>
              </a:spcBef>
            </a:pP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Menyusun mekanisme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AMI, 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instrumen, lingkup, dan</a:t>
            </a:r>
            <a:r>
              <a:rPr sz="1500" b="1" spc="-7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melatih 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auditor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mutu</a:t>
            </a:r>
            <a:r>
              <a:rPr sz="1500" b="1" spc="-1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internal.</a:t>
            </a:r>
            <a:endParaRPr sz="1500">
              <a:latin typeface="Corbel"/>
              <a:cs typeface="Corbel"/>
            </a:endParaRPr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AC211C47-22C9-141F-6297-FD093D459484}"/>
              </a:ext>
            </a:extLst>
          </p:cNvPr>
          <p:cNvSpPr/>
          <p:nvPr/>
        </p:nvSpPr>
        <p:spPr>
          <a:xfrm>
            <a:off x="2101977" y="2618613"/>
            <a:ext cx="1237869" cy="100698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FB26D816-1C16-EA09-AC99-6B54B2EAD8B6}"/>
              </a:ext>
            </a:extLst>
          </p:cNvPr>
          <p:cNvSpPr/>
          <p:nvPr/>
        </p:nvSpPr>
        <p:spPr>
          <a:xfrm>
            <a:off x="2172271" y="2686621"/>
            <a:ext cx="1101090" cy="874395"/>
          </a:xfrm>
          <a:custGeom>
            <a:avLst/>
            <a:gdLst/>
            <a:ahLst/>
            <a:cxnLst/>
            <a:rect l="l" t="t" r="r" b="b"/>
            <a:pathLst>
              <a:path w="1468120" h="1165860">
                <a:moveTo>
                  <a:pt x="1338326" y="0"/>
                </a:moveTo>
                <a:lnTo>
                  <a:pt x="129285" y="0"/>
                </a:lnTo>
                <a:lnTo>
                  <a:pt x="78974" y="10163"/>
                </a:lnTo>
                <a:lnTo>
                  <a:pt x="37877" y="37877"/>
                </a:lnTo>
                <a:lnTo>
                  <a:pt x="10163" y="78974"/>
                </a:lnTo>
                <a:lnTo>
                  <a:pt x="0" y="129286"/>
                </a:lnTo>
                <a:lnTo>
                  <a:pt x="0" y="1036574"/>
                </a:lnTo>
                <a:lnTo>
                  <a:pt x="10163" y="1086885"/>
                </a:lnTo>
                <a:lnTo>
                  <a:pt x="37877" y="1127982"/>
                </a:lnTo>
                <a:lnTo>
                  <a:pt x="78974" y="1155696"/>
                </a:lnTo>
                <a:lnTo>
                  <a:pt x="129285" y="1165860"/>
                </a:lnTo>
                <a:lnTo>
                  <a:pt x="1338326" y="1165860"/>
                </a:lnTo>
                <a:lnTo>
                  <a:pt x="1388637" y="1155696"/>
                </a:lnTo>
                <a:lnTo>
                  <a:pt x="1429734" y="1127982"/>
                </a:lnTo>
                <a:lnTo>
                  <a:pt x="1457448" y="1086885"/>
                </a:lnTo>
                <a:lnTo>
                  <a:pt x="1467612" y="1036574"/>
                </a:lnTo>
                <a:lnTo>
                  <a:pt x="1467612" y="129286"/>
                </a:lnTo>
                <a:lnTo>
                  <a:pt x="1457448" y="78974"/>
                </a:lnTo>
                <a:lnTo>
                  <a:pt x="1429734" y="37877"/>
                </a:lnTo>
                <a:lnTo>
                  <a:pt x="1388637" y="10163"/>
                </a:lnTo>
                <a:lnTo>
                  <a:pt x="1338326" y="0"/>
                </a:lnTo>
                <a:close/>
              </a:path>
            </a:pathLst>
          </a:custGeom>
          <a:solidFill>
            <a:srgbClr val="C3D59B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706519D9-5AD2-9C31-E028-E6A41E37929A}"/>
              </a:ext>
            </a:extLst>
          </p:cNvPr>
          <p:cNvSpPr/>
          <p:nvPr/>
        </p:nvSpPr>
        <p:spPr>
          <a:xfrm>
            <a:off x="2172271" y="2686621"/>
            <a:ext cx="1101090" cy="874395"/>
          </a:xfrm>
          <a:custGeom>
            <a:avLst/>
            <a:gdLst/>
            <a:ahLst/>
            <a:cxnLst/>
            <a:rect l="l" t="t" r="r" b="b"/>
            <a:pathLst>
              <a:path w="1468120" h="1165860">
                <a:moveTo>
                  <a:pt x="0" y="129286"/>
                </a:moveTo>
                <a:lnTo>
                  <a:pt x="10163" y="78974"/>
                </a:lnTo>
                <a:lnTo>
                  <a:pt x="37877" y="37877"/>
                </a:lnTo>
                <a:lnTo>
                  <a:pt x="78974" y="10163"/>
                </a:lnTo>
                <a:lnTo>
                  <a:pt x="129285" y="0"/>
                </a:lnTo>
                <a:lnTo>
                  <a:pt x="1338326" y="0"/>
                </a:lnTo>
                <a:lnTo>
                  <a:pt x="1388637" y="10163"/>
                </a:lnTo>
                <a:lnTo>
                  <a:pt x="1429734" y="37877"/>
                </a:lnTo>
                <a:lnTo>
                  <a:pt x="1457448" y="78974"/>
                </a:lnTo>
                <a:lnTo>
                  <a:pt x="1467612" y="129286"/>
                </a:lnTo>
                <a:lnTo>
                  <a:pt x="1467612" y="1036574"/>
                </a:lnTo>
                <a:lnTo>
                  <a:pt x="1457448" y="1086885"/>
                </a:lnTo>
                <a:lnTo>
                  <a:pt x="1429734" y="1127982"/>
                </a:lnTo>
                <a:lnTo>
                  <a:pt x="1388637" y="1155696"/>
                </a:lnTo>
                <a:lnTo>
                  <a:pt x="1338326" y="1165860"/>
                </a:lnTo>
                <a:lnTo>
                  <a:pt x="129285" y="1165860"/>
                </a:lnTo>
                <a:lnTo>
                  <a:pt x="78974" y="1155696"/>
                </a:lnTo>
                <a:lnTo>
                  <a:pt x="37877" y="1127982"/>
                </a:lnTo>
                <a:lnTo>
                  <a:pt x="10163" y="1086885"/>
                </a:lnTo>
                <a:lnTo>
                  <a:pt x="0" y="1036574"/>
                </a:lnTo>
                <a:lnTo>
                  <a:pt x="0" y="129286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EEA85BCE-A352-CA29-BAB3-3CAEAFD06C33}"/>
              </a:ext>
            </a:extLst>
          </p:cNvPr>
          <p:cNvSpPr txBox="1"/>
          <p:nvPr/>
        </p:nvSpPr>
        <p:spPr>
          <a:xfrm>
            <a:off x="2218658" y="2802255"/>
            <a:ext cx="1006793" cy="63286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1429" algn="ctr">
              <a:spcBef>
                <a:spcPts val="75"/>
              </a:spcBef>
            </a:pPr>
            <a:r>
              <a:rPr sz="1350" b="1" spc="-4" dirty="0">
                <a:solidFill>
                  <a:srgbClr val="1E1C11"/>
                </a:solidFill>
                <a:latin typeface="Century Gothic"/>
                <a:cs typeface="Century Gothic"/>
              </a:rPr>
              <a:t>Unit  Penjaminan  </a:t>
            </a:r>
            <a:r>
              <a:rPr sz="1350" b="1" dirty="0">
                <a:solidFill>
                  <a:srgbClr val="1E1C11"/>
                </a:solidFill>
                <a:latin typeface="Century Gothic"/>
                <a:cs typeface="Century Gothic"/>
              </a:rPr>
              <a:t>Mutu</a:t>
            </a:r>
            <a:endParaRPr sz="1350">
              <a:latin typeface="Century Gothic"/>
              <a:cs typeface="Century Gothic"/>
            </a:endParaRPr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D45C8D2A-23BB-51CE-A93A-1094597CE2D4}"/>
              </a:ext>
            </a:extLst>
          </p:cNvPr>
          <p:cNvSpPr/>
          <p:nvPr/>
        </p:nvSpPr>
        <p:spPr>
          <a:xfrm>
            <a:off x="1768220" y="2280284"/>
            <a:ext cx="625230" cy="108242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B1B4DB93-6E7C-E0A3-ABDC-9B7B621510D0}"/>
              </a:ext>
            </a:extLst>
          </p:cNvPr>
          <p:cNvSpPr/>
          <p:nvPr/>
        </p:nvSpPr>
        <p:spPr>
          <a:xfrm>
            <a:off x="1800225" y="2295144"/>
            <a:ext cx="371475" cy="925830"/>
          </a:xfrm>
          <a:custGeom>
            <a:avLst/>
            <a:gdLst/>
            <a:ahLst/>
            <a:cxnLst/>
            <a:rect l="l" t="t" r="r" b="b"/>
            <a:pathLst>
              <a:path w="495300" h="1234439">
                <a:moveTo>
                  <a:pt x="380398" y="1104138"/>
                </a:moveTo>
                <a:lnTo>
                  <a:pt x="249542" y="1180465"/>
                </a:lnTo>
                <a:lnTo>
                  <a:pt x="240951" y="1188085"/>
                </a:lnTo>
                <a:lnTo>
                  <a:pt x="236127" y="1198086"/>
                </a:lnTo>
                <a:lnTo>
                  <a:pt x="235404" y="1209182"/>
                </a:lnTo>
                <a:lnTo>
                  <a:pt x="239115" y="1220089"/>
                </a:lnTo>
                <a:lnTo>
                  <a:pt x="246763" y="1228627"/>
                </a:lnTo>
                <a:lnTo>
                  <a:pt x="256763" y="1233439"/>
                </a:lnTo>
                <a:lnTo>
                  <a:pt x="267842" y="1234180"/>
                </a:lnTo>
                <a:lnTo>
                  <a:pt x="278726" y="1230503"/>
                </a:lnTo>
                <a:lnTo>
                  <a:pt x="445673" y="1133094"/>
                </a:lnTo>
                <a:lnTo>
                  <a:pt x="437896" y="1133094"/>
                </a:lnTo>
                <a:lnTo>
                  <a:pt x="437896" y="1129157"/>
                </a:lnTo>
                <a:lnTo>
                  <a:pt x="423291" y="1129157"/>
                </a:lnTo>
                <a:lnTo>
                  <a:pt x="380398" y="1104138"/>
                </a:lnTo>
                <a:close/>
              </a:path>
              <a:path w="495300" h="1234439">
                <a:moveTo>
                  <a:pt x="57912" y="167894"/>
                </a:moveTo>
                <a:lnTo>
                  <a:pt x="57912" y="1104138"/>
                </a:lnTo>
                <a:lnTo>
                  <a:pt x="60187" y="1115413"/>
                </a:lnTo>
                <a:lnTo>
                  <a:pt x="66394" y="1124616"/>
                </a:lnTo>
                <a:lnTo>
                  <a:pt x="75598" y="1130819"/>
                </a:lnTo>
                <a:lnTo>
                  <a:pt x="86868" y="1133094"/>
                </a:lnTo>
                <a:lnTo>
                  <a:pt x="330755" y="1133094"/>
                </a:lnTo>
                <a:lnTo>
                  <a:pt x="380398" y="1104138"/>
                </a:lnTo>
                <a:lnTo>
                  <a:pt x="115824" y="1104138"/>
                </a:lnTo>
                <a:lnTo>
                  <a:pt x="86868" y="1075182"/>
                </a:lnTo>
                <a:lnTo>
                  <a:pt x="115824" y="1075182"/>
                </a:lnTo>
                <a:lnTo>
                  <a:pt x="115824" y="173736"/>
                </a:lnTo>
                <a:lnTo>
                  <a:pt x="86868" y="173736"/>
                </a:lnTo>
                <a:lnTo>
                  <a:pt x="57912" y="167894"/>
                </a:lnTo>
                <a:close/>
              </a:path>
              <a:path w="495300" h="1234439">
                <a:moveTo>
                  <a:pt x="445673" y="1075182"/>
                </a:moveTo>
                <a:lnTo>
                  <a:pt x="437896" y="1075182"/>
                </a:lnTo>
                <a:lnTo>
                  <a:pt x="437896" y="1133094"/>
                </a:lnTo>
                <a:lnTo>
                  <a:pt x="445673" y="1133094"/>
                </a:lnTo>
                <a:lnTo>
                  <a:pt x="495300" y="1104138"/>
                </a:lnTo>
                <a:lnTo>
                  <a:pt x="445673" y="1075182"/>
                </a:lnTo>
                <a:close/>
              </a:path>
              <a:path w="495300" h="1234439">
                <a:moveTo>
                  <a:pt x="423291" y="1079119"/>
                </a:moveTo>
                <a:lnTo>
                  <a:pt x="380398" y="1104138"/>
                </a:lnTo>
                <a:lnTo>
                  <a:pt x="423291" y="1129157"/>
                </a:lnTo>
                <a:lnTo>
                  <a:pt x="423291" y="1079119"/>
                </a:lnTo>
                <a:close/>
              </a:path>
              <a:path w="495300" h="1234439">
                <a:moveTo>
                  <a:pt x="437896" y="1079119"/>
                </a:moveTo>
                <a:lnTo>
                  <a:pt x="423291" y="1079119"/>
                </a:lnTo>
                <a:lnTo>
                  <a:pt x="423291" y="1129157"/>
                </a:lnTo>
                <a:lnTo>
                  <a:pt x="437896" y="1129157"/>
                </a:lnTo>
                <a:lnTo>
                  <a:pt x="437896" y="1079119"/>
                </a:lnTo>
                <a:close/>
              </a:path>
              <a:path w="495300" h="1234439">
                <a:moveTo>
                  <a:pt x="115824" y="1075182"/>
                </a:moveTo>
                <a:lnTo>
                  <a:pt x="86868" y="1075182"/>
                </a:lnTo>
                <a:lnTo>
                  <a:pt x="115824" y="1104138"/>
                </a:lnTo>
                <a:lnTo>
                  <a:pt x="115824" y="1075182"/>
                </a:lnTo>
                <a:close/>
              </a:path>
              <a:path w="495300" h="1234439">
                <a:moveTo>
                  <a:pt x="330755" y="1075182"/>
                </a:moveTo>
                <a:lnTo>
                  <a:pt x="115824" y="1075182"/>
                </a:lnTo>
                <a:lnTo>
                  <a:pt x="115824" y="1104138"/>
                </a:lnTo>
                <a:lnTo>
                  <a:pt x="380398" y="1104138"/>
                </a:lnTo>
                <a:lnTo>
                  <a:pt x="330755" y="1075182"/>
                </a:lnTo>
                <a:close/>
              </a:path>
              <a:path w="495300" h="1234439">
                <a:moveTo>
                  <a:pt x="267842" y="974024"/>
                </a:moveTo>
                <a:lnTo>
                  <a:pt x="256763" y="974740"/>
                </a:lnTo>
                <a:lnTo>
                  <a:pt x="246763" y="979576"/>
                </a:lnTo>
                <a:lnTo>
                  <a:pt x="239115" y="988187"/>
                </a:lnTo>
                <a:lnTo>
                  <a:pt x="235404" y="999075"/>
                </a:lnTo>
                <a:lnTo>
                  <a:pt x="236127" y="1010142"/>
                </a:lnTo>
                <a:lnTo>
                  <a:pt x="240951" y="1020137"/>
                </a:lnTo>
                <a:lnTo>
                  <a:pt x="249542" y="1027811"/>
                </a:lnTo>
                <a:lnTo>
                  <a:pt x="380398" y="1104138"/>
                </a:lnTo>
                <a:lnTo>
                  <a:pt x="423291" y="1079119"/>
                </a:lnTo>
                <a:lnTo>
                  <a:pt x="437896" y="1079119"/>
                </a:lnTo>
                <a:lnTo>
                  <a:pt x="437896" y="1075182"/>
                </a:lnTo>
                <a:lnTo>
                  <a:pt x="445673" y="1075182"/>
                </a:lnTo>
                <a:lnTo>
                  <a:pt x="278726" y="977773"/>
                </a:lnTo>
                <a:lnTo>
                  <a:pt x="267842" y="974024"/>
                </a:lnTo>
                <a:close/>
              </a:path>
              <a:path w="495300" h="1234439">
                <a:moveTo>
                  <a:pt x="115824" y="86868"/>
                </a:moveTo>
                <a:lnTo>
                  <a:pt x="57912" y="86868"/>
                </a:lnTo>
                <a:lnTo>
                  <a:pt x="57912" y="167894"/>
                </a:lnTo>
                <a:lnTo>
                  <a:pt x="86868" y="173736"/>
                </a:lnTo>
                <a:lnTo>
                  <a:pt x="115824" y="167894"/>
                </a:lnTo>
                <a:lnTo>
                  <a:pt x="115824" y="86868"/>
                </a:lnTo>
                <a:close/>
              </a:path>
              <a:path w="495300" h="1234439">
                <a:moveTo>
                  <a:pt x="115824" y="167894"/>
                </a:moveTo>
                <a:lnTo>
                  <a:pt x="86868" y="173736"/>
                </a:lnTo>
                <a:lnTo>
                  <a:pt x="115824" y="173736"/>
                </a:lnTo>
                <a:lnTo>
                  <a:pt x="115824" y="167894"/>
                </a:lnTo>
                <a:close/>
              </a:path>
              <a:path w="495300" h="1234439">
                <a:moveTo>
                  <a:pt x="86868" y="0"/>
                </a:moveTo>
                <a:lnTo>
                  <a:pt x="53053" y="6822"/>
                </a:lnTo>
                <a:lnTo>
                  <a:pt x="25441" y="25431"/>
                </a:lnTo>
                <a:lnTo>
                  <a:pt x="6825" y="53042"/>
                </a:lnTo>
                <a:lnTo>
                  <a:pt x="0" y="86868"/>
                </a:lnTo>
                <a:lnTo>
                  <a:pt x="6825" y="120693"/>
                </a:lnTo>
                <a:lnTo>
                  <a:pt x="25441" y="148304"/>
                </a:lnTo>
                <a:lnTo>
                  <a:pt x="53053" y="166913"/>
                </a:lnTo>
                <a:lnTo>
                  <a:pt x="57912" y="167894"/>
                </a:lnTo>
                <a:lnTo>
                  <a:pt x="57912" y="86868"/>
                </a:lnTo>
                <a:lnTo>
                  <a:pt x="173736" y="86868"/>
                </a:lnTo>
                <a:lnTo>
                  <a:pt x="166910" y="53042"/>
                </a:lnTo>
                <a:lnTo>
                  <a:pt x="148294" y="25431"/>
                </a:lnTo>
                <a:lnTo>
                  <a:pt x="120682" y="6822"/>
                </a:lnTo>
                <a:lnTo>
                  <a:pt x="86868" y="0"/>
                </a:lnTo>
                <a:close/>
              </a:path>
              <a:path w="495300" h="1234439">
                <a:moveTo>
                  <a:pt x="173736" y="86868"/>
                </a:moveTo>
                <a:lnTo>
                  <a:pt x="115824" y="86868"/>
                </a:lnTo>
                <a:lnTo>
                  <a:pt x="115824" y="167894"/>
                </a:lnTo>
                <a:lnTo>
                  <a:pt x="120682" y="166913"/>
                </a:lnTo>
                <a:lnTo>
                  <a:pt x="148294" y="148304"/>
                </a:lnTo>
                <a:lnTo>
                  <a:pt x="166910" y="120693"/>
                </a:lnTo>
                <a:lnTo>
                  <a:pt x="173736" y="86868"/>
                </a:lnTo>
                <a:close/>
              </a:path>
            </a:pathLst>
          </a:custGeom>
          <a:solidFill>
            <a:srgbClr val="0F243E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5B6D7678-B27F-0D17-58A1-F5370FD2A1CF}"/>
              </a:ext>
            </a:extLst>
          </p:cNvPr>
          <p:cNvSpPr/>
          <p:nvPr/>
        </p:nvSpPr>
        <p:spPr>
          <a:xfrm>
            <a:off x="2411729" y="3741039"/>
            <a:ext cx="4354830" cy="117500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B16995B6-87CB-C77F-8793-4A8F52D3A32C}"/>
              </a:ext>
            </a:extLst>
          </p:cNvPr>
          <p:cNvSpPr/>
          <p:nvPr/>
        </p:nvSpPr>
        <p:spPr>
          <a:xfrm>
            <a:off x="3661028" y="3794769"/>
            <a:ext cx="2927223" cy="111213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8" name="object 26">
            <a:extLst>
              <a:ext uri="{FF2B5EF4-FFF2-40B4-BE49-F238E27FC236}">
                <a16:creationId xmlns:a16="http://schemas.microsoft.com/office/drawing/2014/main" id="{5306B8F9-7187-51E2-727D-CEEE9F90C6CA}"/>
              </a:ext>
            </a:extLst>
          </p:cNvPr>
          <p:cNvSpPr/>
          <p:nvPr/>
        </p:nvSpPr>
        <p:spPr>
          <a:xfrm>
            <a:off x="2458021" y="3772471"/>
            <a:ext cx="4265771" cy="1085850"/>
          </a:xfrm>
          <a:custGeom>
            <a:avLst/>
            <a:gdLst/>
            <a:ahLst/>
            <a:cxnLst/>
            <a:rect l="l" t="t" r="r" b="b"/>
            <a:pathLst>
              <a:path w="5687695" h="1447800">
                <a:moveTo>
                  <a:pt x="0" y="1447800"/>
                </a:moveTo>
                <a:lnTo>
                  <a:pt x="5687568" y="1447800"/>
                </a:lnTo>
                <a:lnTo>
                  <a:pt x="5687568" y="0"/>
                </a:lnTo>
                <a:lnTo>
                  <a:pt x="0" y="0"/>
                </a:lnTo>
                <a:lnTo>
                  <a:pt x="0" y="14478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9" name="object 27">
            <a:extLst>
              <a:ext uri="{FF2B5EF4-FFF2-40B4-BE49-F238E27FC236}">
                <a16:creationId xmlns:a16="http://schemas.microsoft.com/office/drawing/2014/main" id="{3D8152D4-DE49-3734-F754-C506F1CBF2BC}"/>
              </a:ext>
            </a:extLst>
          </p:cNvPr>
          <p:cNvSpPr/>
          <p:nvPr/>
        </p:nvSpPr>
        <p:spPr>
          <a:xfrm>
            <a:off x="2458021" y="3772471"/>
            <a:ext cx="4265771" cy="1085850"/>
          </a:xfrm>
          <a:custGeom>
            <a:avLst/>
            <a:gdLst/>
            <a:ahLst/>
            <a:cxnLst/>
            <a:rect l="l" t="t" r="r" b="b"/>
            <a:pathLst>
              <a:path w="5687695" h="1447800">
                <a:moveTo>
                  <a:pt x="0" y="1447800"/>
                </a:moveTo>
                <a:lnTo>
                  <a:pt x="5687568" y="1447800"/>
                </a:lnTo>
                <a:lnTo>
                  <a:pt x="5687568" y="0"/>
                </a:lnTo>
                <a:lnTo>
                  <a:pt x="0" y="0"/>
                </a:lnTo>
                <a:lnTo>
                  <a:pt x="0" y="1447800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0" name="object 28">
            <a:extLst>
              <a:ext uri="{FF2B5EF4-FFF2-40B4-BE49-F238E27FC236}">
                <a16:creationId xmlns:a16="http://schemas.microsoft.com/office/drawing/2014/main" id="{6889414A-0A3E-AA98-2ECB-87FE1DD1D71A}"/>
              </a:ext>
            </a:extLst>
          </p:cNvPr>
          <p:cNvSpPr txBox="1"/>
          <p:nvPr/>
        </p:nvSpPr>
        <p:spPr>
          <a:xfrm>
            <a:off x="3798475" y="3847910"/>
            <a:ext cx="2617470" cy="898964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9525" marR="3810">
              <a:lnSpc>
                <a:spcPts val="1710"/>
              </a:lnSpc>
              <a:spcBef>
                <a:spcPts val="210"/>
              </a:spcBef>
            </a:pP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Mempelajari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mekanisme AMI,  lingkup dan area.</a:t>
            </a:r>
            <a:r>
              <a:rPr sz="1500" b="1" spc="-9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Berkoordinasi 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dengan partner dan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melakukan 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audit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dokumen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dan</a:t>
            </a:r>
            <a:r>
              <a:rPr sz="1500" b="1" spc="-49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lapangan.</a:t>
            </a:r>
            <a:endParaRPr sz="1500">
              <a:latin typeface="Corbel"/>
              <a:cs typeface="Corbel"/>
            </a:endParaRPr>
          </a:p>
        </p:txBody>
      </p:sp>
      <p:sp>
        <p:nvSpPr>
          <p:cNvPr id="31" name="object 29">
            <a:extLst>
              <a:ext uri="{FF2B5EF4-FFF2-40B4-BE49-F238E27FC236}">
                <a16:creationId xmlns:a16="http://schemas.microsoft.com/office/drawing/2014/main" id="{DF59091C-CE7D-48A6-1D36-29BEB3A19A29}"/>
              </a:ext>
            </a:extLst>
          </p:cNvPr>
          <p:cNvSpPr/>
          <p:nvPr/>
        </p:nvSpPr>
        <p:spPr>
          <a:xfrm>
            <a:off x="2559177" y="3818753"/>
            <a:ext cx="1237868" cy="100698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2" name="object 30">
            <a:extLst>
              <a:ext uri="{FF2B5EF4-FFF2-40B4-BE49-F238E27FC236}">
                <a16:creationId xmlns:a16="http://schemas.microsoft.com/office/drawing/2014/main" id="{EED07B04-7D2B-E564-BB12-EEDA30A6E755}"/>
              </a:ext>
            </a:extLst>
          </p:cNvPr>
          <p:cNvSpPr/>
          <p:nvPr/>
        </p:nvSpPr>
        <p:spPr>
          <a:xfrm>
            <a:off x="2629471" y="3886771"/>
            <a:ext cx="1101090" cy="874395"/>
          </a:xfrm>
          <a:custGeom>
            <a:avLst/>
            <a:gdLst/>
            <a:ahLst/>
            <a:cxnLst/>
            <a:rect l="l" t="t" r="r" b="b"/>
            <a:pathLst>
              <a:path w="1468120" h="1165860">
                <a:moveTo>
                  <a:pt x="1338326" y="0"/>
                </a:moveTo>
                <a:lnTo>
                  <a:pt x="129286" y="0"/>
                </a:lnTo>
                <a:lnTo>
                  <a:pt x="78974" y="10163"/>
                </a:lnTo>
                <a:lnTo>
                  <a:pt x="37877" y="37877"/>
                </a:lnTo>
                <a:lnTo>
                  <a:pt x="10163" y="78974"/>
                </a:lnTo>
                <a:lnTo>
                  <a:pt x="0" y="129285"/>
                </a:lnTo>
                <a:lnTo>
                  <a:pt x="0" y="1036535"/>
                </a:lnTo>
                <a:lnTo>
                  <a:pt x="10163" y="1086875"/>
                </a:lnTo>
                <a:lnTo>
                  <a:pt x="37877" y="1127982"/>
                </a:lnTo>
                <a:lnTo>
                  <a:pt x="78974" y="1155697"/>
                </a:lnTo>
                <a:lnTo>
                  <a:pt x="129286" y="1165860"/>
                </a:lnTo>
                <a:lnTo>
                  <a:pt x="1338326" y="1165860"/>
                </a:lnTo>
                <a:lnTo>
                  <a:pt x="1388637" y="1155697"/>
                </a:lnTo>
                <a:lnTo>
                  <a:pt x="1429734" y="1127982"/>
                </a:lnTo>
                <a:lnTo>
                  <a:pt x="1457448" y="1086875"/>
                </a:lnTo>
                <a:lnTo>
                  <a:pt x="1467612" y="1036535"/>
                </a:lnTo>
                <a:lnTo>
                  <a:pt x="1467612" y="129285"/>
                </a:lnTo>
                <a:lnTo>
                  <a:pt x="1457448" y="78974"/>
                </a:lnTo>
                <a:lnTo>
                  <a:pt x="1429734" y="37877"/>
                </a:lnTo>
                <a:lnTo>
                  <a:pt x="1388637" y="10163"/>
                </a:lnTo>
                <a:lnTo>
                  <a:pt x="1338326" y="0"/>
                </a:lnTo>
                <a:close/>
              </a:path>
            </a:pathLst>
          </a:custGeom>
          <a:solidFill>
            <a:srgbClr val="C3D59B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3" name="object 31">
            <a:extLst>
              <a:ext uri="{FF2B5EF4-FFF2-40B4-BE49-F238E27FC236}">
                <a16:creationId xmlns:a16="http://schemas.microsoft.com/office/drawing/2014/main" id="{E68D3C26-9AAF-7C49-FC98-4B1A83559E18}"/>
              </a:ext>
            </a:extLst>
          </p:cNvPr>
          <p:cNvSpPr/>
          <p:nvPr/>
        </p:nvSpPr>
        <p:spPr>
          <a:xfrm>
            <a:off x="2629471" y="3886771"/>
            <a:ext cx="1101090" cy="874395"/>
          </a:xfrm>
          <a:custGeom>
            <a:avLst/>
            <a:gdLst/>
            <a:ahLst/>
            <a:cxnLst/>
            <a:rect l="l" t="t" r="r" b="b"/>
            <a:pathLst>
              <a:path w="1468120" h="1165860">
                <a:moveTo>
                  <a:pt x="0" y="129285"/>
                </a:moveTo>
                <a:lnTo>
                  <a:pt x="10163" y="78974"/>
                </a:lnTo>
                <a:lnTo>
                  <a:pt x="37877" y="37877"/>
                </a:lnTo>
                <a:lnTo>
                  <a:pt x="78974" y="10163"/>
                </a:lnTo>
                <a:lnTo>
                  <a:pt x="129286" y="0"/>
                </a:lnTo>
                <a:lnTo>
                  <a:pt x="1338326" y="0"/>
                </a:lnTo>
                <a:lnTo>
                  <a:pt x="1388637" y="10163"/>
                </a:lnTo>
                <a:lnTo>
                  <a:pt x="1429734" y="37877"/>
                </a:lnTo>
                <a:lnTo>
                  <a:pt x="1457448" y="78974"/>
                </a:lnTo>
                <a:lnTo>
                  <a:pt x="1467612" y="129285"/>
                </a:lnTo>
                <a:lnTo>
                  <a:pt x="1467612" y="1036535"/>
                </a:lnTo>
                <a:lnTo>
                  <a:pt x="1457448" y="1086875"/>
                </a:lnTo>
                <a:lnTo>
                  <a:pt x="1429734" y="1127982"/>
                </a:lnTo>
                <a:lnTo>
                  <a:pt x="1388637" y="1155697"/>
                </a:lnTo>
                <a:lnTo>
                  <a:pt x="1338326" y="1165860"/>
                </a:lnTo>
                <a:lnTo>
                  <a:pt x="129286" y="1165860"/>
                </a:lnTo>
                <a:lnTo>
                  <a:pt x="78974" y="1155697"/>
                </a:lnTo>
                <a:lnTo>
                  <a:pt x="37877" y="1127982"/>
                </a:lnTo>
                <a:lnTo>
                  <a:pt x="10163" y="1086875"/>
                </a:lnTo>
                <a:lnTo>
                  <a:pt x="0" y="1036535"/>
                </a:lnTo>
                <a:lnTo>
                  <a:pt x="0" y="129285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4" name="object 32">
            <a:extLst>
              <a:ext uri="{FF2B5EF4-FFF2-40B4-BE49-F238E27FC236}">
                <a16:creationId xmlns:a16="http://schemas.microsoft.com/office/drawing/2014/main" id="{C159AA9F-8A5C-6482-C790-FC1A9E861307}"/>
              </a:ext>
            </a:extLst>
          </p:cNvPr>
          <p:cNvSpPr txBox="1"/>
          <p:nvPr/>
        </p:nvSpPr>
        <p:spPr>
          <a:xfrm>
            <a:off x="2753773" y="3898354"/>
            <a:ext cx="851535" cy="8406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algn="ctr">
              <a:spcBef>
                <a:spcPts val="75"/>
              </a:spcBef>
            </a:pPr>
            <a:r>
              <a:rPr sz="1800" b="1" spc="-4" dirty="0">
                <a:solidFill>
                  <a:srgbClr val="1E1C11"/>
                </a:solidFill>
                <a:latin typeface="Century Gothic"/>
                <a:cs typeface="Century Gothic"/>
              </a:rPr>
              <a:t>Auditor  </a:t>
            </a:r>
            <a:r>
              <a:rPr sz="1800" b="1" dirty="0">
                <a:solidFill>
                  <a:srgbClr val="1E1C11"/>
                </a:solidFill>
                <a:latin typeface="Century Gothic"/>
                <a:cs typeface="Century Gothic"/>
              </a:rPr>
              <a:t>Mutu  Internal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35" name="object 33">
            <a:extLst>
              <a:ext uri="{FF2B5EF4-FFF2-40B4-BE49-F238E27FC236}">
                <a16:creationId xmlns:a16="http://schemas.microsoft.com/office/drawing/2014/main" id="{2DC1F5D9-BAEC-22CF-E9A7-F5BD2D90294E}"/>
              </a:ext>
            </a:extLst>
          </p:cNvPr>
          <p:cNvSpPr/>
          <p:nvPr/>
        </p:nvSpPr>
        <p:spPr>
          <a:xfrm>
            <a:off x="2225420" y="3480425"/>
            <a:ext cx="626373" cy="108242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6" name="object 34">
            <a:extLst>
              <a:ext uri="{FF2B5EF4-FFF2-40B4-BE49-F238E27FC236}">
                <a16:creationId xmlns:a16="http://schemas.microsoft.com/office/drawing/2014/main" id="{A5740EAB-AAD3-3C22-C608-5EACE06F0FB6}"/>
              </a:ext>
            </a:extLst>
          </p:cNvPr>
          <p:cNvSpPr/>
          <p:nvPr/>
        </p:nvSpPr>
        <p:spPr>
          <a:xfrm>
            <a:off x="2257425" y="3495293"/>
            <a:ext cx="372428" cy="925830"/>
          </a:xfrm>
          <a:custGeom>
            <a:avLst/>
            <a:gdLst/>
            <a:ahLst/>
            <a:cxnLst/>
            <a:rect l="l" t="t" r="r" b="b"/>
            <a:pathLst>
              <a:path w="496569" h="1234439">
                <a:moveTo>
                  <a:pt x="381185" y="1104099"/>
                </a:moveTo>
                <a:lnTo>
                  <a:pt x="250317" y="1180439"/>
                </a:lnTo>
                <a:lnTo>
                  <a:pt x="241724" y="1188080"/>
                </a:lnTo>
                <a:lnTo>
                  <a:pt x="236918" y="1198076"/>
                </a:lnTo>
                <a:lnTo>
                  <a:pt x="236208" y="1209153"/>
                </a:lnTo>
                <a:lnTo>
                  <a:pt x="239902" y="1220038"/>
                </a:lnTo>
                <a:lnTo>
                  <a:pt x="247576" y="1228628"/>
                </a:lnTo>
                <a:lnTo>
                  <a:pt x="257571" y="1233450"/>
                </a:lnTo>
                <a:lnTo>
                  <a:pt x="268638" y="1234170"/>
                </a:lnTo>
                <a:lnTo>
                  <a:pt x="279526" y="1230452"/>
                </a:lnTo>
                <a:lnTo>
                  <a:pt x="446536" y="1133055"/>
                </a:lnTo>
                <a:lnTo>
                  <a:pt x="438657" y="1133055"/>
                </a:lnTo>
                <a:lnTo>
                  <a:pt x="438657" y="1129106"/>
                </a:lnTo>
                <a:lnTo>
                  <a:pt x="424052" y="1129106"/>
                </a:lnTo>
                <a:lnTo>
                  <a:pt x="381185" y="1104099"/>
                </a:lnTo>
                <a:close/>
              </a:path>
              <a:path w="496569" h="1234439">
                <a:moveTo>
                  <a:pt x="57912" y="167895"/>
                </a:moveTo>
                <a:lnTo>
                  <a:pt x="57912" y="1104099"/>
                </a:lnTo>
                <a:lnTo>
                  <a:pt x="86868" y="1133055"/>
                </a:lnTo>
                <a:lnTo>
                  <a:pt x="331546" y="1133055"/>
                </a:lnTo>
                <a:lnTo>
                  <a:pt x="381185" y="1104099"/>
                </a:lnTo>
                <a:lnTo>
                  <a:pt x="115824" y="1104099"/>
                </a:lnTo>
                <a:lnTo>
                  <a:pt x="86868" y="1075143"/>
                </a:lnTo>
                <a:lnTo>
                  <a:pt x="115824" y="1075143"/>
                </a:lnTo>
                <a:lnTo>
                  <a:pt x="115824" y="173735"/>
                </a:lnTo>
                <a:lnTo>
                  <a:pt x="86868" y="173735"/>
                </a:lnTo>
                <a:lnTo>
                  <a:pt x="57912" y="167895"/>
                </a:lnTo>
                <a:close/>
              </a:path>
              <a:path w="496569" h="1234439">
                <a:moveTo>
                  <a:pt x="446536" y="1075143"/>
                </a:moveTo>
                <a:lnTo>
                  <a:pt x="438657" y="1075143"/>
                </a:lnTo>
                <a:lnTo>
                  <a:pt x="438657" y="1133055"/>
                </a:lnTo>
                <a:lnTo>
                  <a:pt x="446536" y="1133055"/>
                </a:lnTo>
                <a:lnTo>
                  <a:pt x="496188" y="1104099"/>
                </a:lnTo>
                <a:lnTo>
                  <a:pt x="446536" y="1075143"/>
                </a:lnTo>
                <a:close/>
              </a:path>
              <a:path w="496569" h="1234439">
                <a:moveTo>
                  <a:pt x="424052" y="1079093"/>
                </a:moveTo>
                <a:lnTo>
                  <a:pt x="381185" y="1104099"/>
                </a:lnTo>
                <a:lnTo>
                  <a:pt x="424052" y="1129106"/>
                </a:lnTo>
                <a:lnTo>
                  <a:pt x="424052" y="1079093"/>
                </a:lnTo>
                <a:close/>
              </a:path>
              <a:path w="496569" h="1234439">
                <a:moveTo>
                  <a:pt x="438657" y="1079093"/>
                </a:moveTo>
                <a:lnTo>
                  <a:pt x="424052" y="1079093"/>
                </a:lnTo>
                <a:lnTo>
                  <a:pt x="424052" y="1129106"/>
                </a:lnTo>
                <a:lnTo>
                  <a:pt x="438657" y="1129106"/>
                </a:lnTo>
                <a:lnTo>
                  <a:pt x="438657" y="1079093"/>
                </a:lnTo>
                <a:close/>
              </a:path>
              <a:path w="496569" h="1234439">
                <a:moveTo>
                  <a:pt x="115824" y="1075143"/>
                </a:moveTo>
                <a:lnTo>
                  <a:pt x="86868" y="1075143"/>
                </a:lnTo>
                <a:lnTo>
                  <a:pt x="115824" y="1104099"/>
                </a:lnTo>
                <a:lnTo>
                  <a:pt x="115824" y="1075143"/>
                </a:lnTo>
                <a:close/>
              </a:path>
              <a:path w="496569" h="1234439">
                <a:moveTo>
                  <a:pt x="331546" y="1075143"/>
                </a:moveTo>
                <a:lnTo>
                  <a:pt x="115824" y="1075143"/>
                </a:lnTo>
                <a:lnTo>
                  <a:pt x="115824" y="1104099"/>
                </a:lnTo>
                <a:lnTo>
                  <a:pt x="381185" y="1104099"/>
                </a:lnTo>
                <a:lnTo>
                  <a:pt x="331546" y="1075143"/>
                </a:lnTo>
                <a:close/>
              </a:path>
              <a:path w="496569" h="1234439">
                <a:moveTo>
                  <a:pt x="268638" y="974031"/>
                </a:moveTo>
                <a:lnTo>
                  <a:pt x="257571" y="974753"/>
                </a:lnTo>
                <a:lnTo>
                  <a:pt x="247576" y="979576"/>
                </a:lnTo>
                <a:lnTo>
                  <a:pt x="239902" y="988161"/>
                </a:lnTo>
                <a:lnTo>
                  <a:pt x="236208" y="999045"/>
                </a:lnTo>
                <a:lnTo>
                  <a:pt x="236918" y="1010123"/>
                </a:lnTo>
                <a:lnTo>
                  <a:pt x="241724" y="1020119"/>
                </a:lnTo>
                <a:lnTo>
                  <a:pt x="250317" y="1027760"/>
                </a:lnTo>
                <a:lnTo>
                  <a:pt x="381185" y="1104099"/>
                </a:lnTo>
                <a:lnTo>
                  <a:pt x="424052" y="1079093"/>
                </a:lnTo>
                <a:lnTo>
                  <a:pt x="438657" y="1079093"/>
                </a:lnTo>
                <a:lnTo>
                  <a:pt x="438657" y="1075143"/>
                </a:lnTo>
                <a:lnTo>
                  <a:pt x="446536" y="1075143"/>
                </a:lnTo>
                <a:lnTo>
                  <a:pt x="279526" y="977747"/>
                </a:lnTo>
                <a:lnTo>
                  <a:pt x="268638" y="974031"/>
                </a:lnTo>
                <a:close/>
              </a:path>
              <a:path w="496569" h="1234439">
                <a:moveTo>
                  <a:pt x="115824" y="86867"/>
                </a:moveTo>
                <a:lnTo>
                  <a:pt x="57912" y="86867"/>
                </a:lnTo>
                <a:lnTo>
                  <a:pt x="57912" y="167895"/>
                </a:lnTo>
                <a:lnTo>
                  <a:pt x="86868" y="173735"/>
                </a:lnTo>
                <a:lnTo>
                  <a:pt x="115824" y="167895"/>
                </a:lnTo>
                <a:lnTo>
                  <a:pt x="115824" y="86867"/>
                </a:lnTo>
                <a:close/>
              </a:path>
              <a:path w="496569" h="1234439">
                <a:moveTo>
                  <a:pt x="115824" y="167895"/>
                </a:moveTo>
                <a:lnTo>
                  <a:pt x="86868" y="173735"/>
                </a:lnTo>
                <a:lnTo>
                  <a:pt x="115824" y="173735"/>
                </a:lnTo>
                <a:lnTo>
                  <a:pt x="115824" y="167895"/>
                </a:lnTo>
                <a:close/>
              </a:path>
              <a:path w="496569" h="1234439">
                <a:moveTo>
                  <a:pt x="86868" y="0"/>
                </a:moveTo>
                <a:lnTo>
                  <a:pt x="53042" y="6822"/>
                </a:lnTo>
                <a:lnTo>
                  <a:pt x="25431" y="25431"/>
                </a:lnTo>
                <a:lnTo>
                  <a:pt x="6822" y="53042"/>
                </a:lnTo>
                <a:lnTo>
                  <a:pt x="0" y="86867"/>
                </a:lnTo>
                <a:lnTo>
                  <a:pt x="6822" y="120693"/>
                </a:lnTo>
                <a:lnTo>
                  <a:pt x="25431" y="148304"/>
                </a:lnTo>
                <a:lnTo>
                  <a:pt x="53042" y="166913"/>
                </a:lnTo>
                <a:lnTo>
                  <a:pt x="57912" y="167895"/>
                </a:lnTo>
                <a:lnTo>
                  <a:pt x="57912" y="86867"/>
                </a:lnTo>
                <a:lnTo>
                  <a:pt x="173736" y="86867"/>
                </a:lnTo>
                <a:lnTo>
                  <a:pt x="166913" y="53042"/>
                </a:lnTo>
                <a:lnTo>
                  <a:pt x="148304" y="25431"/>
                </a:lnTo>
                <a:lnTo>
                  <a:pt x="120693" y="6822"/>
                </a:lnTo>
                <a:lnTo>
                  <a:pt x="86868" y="0"/>
                </a:lnTo>
                <a:close/>
              </a:path>
              <a:path w="496569" h="1234439">
                <a:moveTo>
                  <a:pt x="173736" y="86867"/>
                </a:moveTo>
                <a:lnTo>
                  <a:pt x="115824" y="86867"/>
                </a:lnTo>
                <a:lnTo>
                  <a:pt x="115824" y="167895"/>
                </a:lnTo>
                <a:lnTo>
                  <a:pt x="120693" y="166913"/>
                </a:lnTo>
                <a:lnTo>
                  <a:pt x="148304" y="148304"/>
                </a:lnTo>
                <a:lnTo>
                  <a:pt x="166913" y="120693"/>
                </a:lnTo>
                <a:lnTo>
                  <a:pt x="173736" y="86867"/>
                </a:lnTo>
                <a:close/>
              </a:path>
            </a:pathLst>
          </a:custGeom>
          <a:solidFill>
            <a:srgbClr val="0F243E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7" name="object 35">
            <a:extLst>
              <a:ext uri="{FF2B5EF4-FFF2-40B4-BE49-F238E27FC236}">
                <a16:creationId xmlns:a16="http://schemas.microsoft.com/office/drawing/2014/main" id="{EA83C6B5-02A0-694E-CD15-0969A84CBF26}"/>
              </a:ext>
            </a:extLst>
          </p:cNvPr>
          <p:cNvSpPr txBox="1"/>
          <p:nvPr/>
        </p:nvSpPr>
        <p:spPr>
          <a:xfrm>
            <a:off x="5432107" y="1618583"/>
            <a:ext cx="1206341" cy="65546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2100" spc="-11" dirty="0">
                <a:latin typeface="Cambria"/>
                <a:cs typeface="Cambria"/>
              </a:rPr>
              <a:t>Kebijakan  </a:t>
            </a:r>
            <a:r>
              <a:rPr sz="2100" spc="-8" dirty="0">
                <a:latin typeface="Cambria"/>
                <a:cs typeface="Cambria"/>
              </a:rPr>
              <a:t>SPM</a:t>
            </a:r>
            <a:r>
              <a:rPr sz="2100" dirty="0">
                <a:latin typeface="Cambria"/>
                <a:cs typeface="Cambria"/>
              </a:rPr>
              <a:t>I</a:t>
            </a:r>
            <a:r>
              <a:rPr sz="2100" spc="-8" dirty="0">
                <a:latin typeface="Cambria"/>
                <a:cs typeface="Cambria"/>
              </a:rPr>
              <a:t>/AMI</a:t>
            </a:r>
            <a:endParaRPr sz="2100">
              <a:latin typeface="Cambria"/>
              <a:cs typeface="Cambria"/>
            </a:endParaRPr>
          </a:p>
        </p:txBody>
      </p:sp>
      <p:sp>
        <p:nvSpPr>
          <p:cNvPr id="38" name="object 36">
            <a:extLst>
              <a:ext uri="{FF2B5EF4-FFF2-40B4-BE49-F238E27FC236}">
                <a16:creationId xmlns:a16="http://schemas.microsoft.com/office/drawing/2014/main" id="{45F93ED7-3829-60C1-C351-554DAB2C49B7}"/>
              </a:ext>
            </a:extLst>
          </p:cNvPr>
          <p:cNvSpPr txBox="1"/>
          <p:nvPr/>
        </p:nvSpPr>
        <p:spPr>
          <a:xfrm>
            <a:off x="6332315" y="2746020"/>
            <a:ext cx="579120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dirty="0">
                <a:latin typeface="Cambria"/>
                <a:cs typeface="Cambria"/>
              </a:rPr>
              <a:t>POB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39" name="object 37">
            <a:extLst>
              <a:ext uri="{FF2B5EF4-FFF2-40B4-BE49-F238E27FC236}">
                <a16:creationId xmlns:a16="http://schemas.microsoft.com/office/drawing/2014/main" id="{F378C38E-7040-0EE1-0256-B9D7B213E5EC}"/>
              </a:ext>
            </a:extLst>
          </p:cNvPr>
          <p:cNvSpPr txBox="1"/>
          <p:nvPr/>
        </p:nvSpPr>
        <p:spPr>
          <a:xfrm>
            <a:off x="6803898" y="3963314"/>
            <a:ext cx="1047750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800" dirty="0">
                <a:latin typeface="Cambria"/>
                <a:cs typeface="Cambria"/>
              </a:rPr>
              <a:t>IK-</a:t>
            </a:r>
            <a:endParaRPr sz="1800">
              <a:latin typeface="Cambria"/>
              <a:cs typeface="Cambria"/>
            </a:endParaRPr>
          </a:p>
          <a:p>
            <a:pPr marL="9525"/>
            <a:r>
              <a:rPr sz="1800" spc="-4" dirty="0">
                <a:latin typeface="Cambria"/>
                <a:cs typeface="Cambria"/>
              </a:rPr>
              <a:t>Instrumen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17A062F-CB4D-1324-0479-EF56E30F359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702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AE7B81-D5C3-7BEB-E762-D2029BD25118}"/>
              </a:ext>
            </a:extLst>
          </p:cNvPr>
          <p:cNvSpPr/>
          <p:nvPr/>
        </p:nvSpPr>
        <p:spPr>
          <a:xfrm>
            <a:off x="1268729" y="826389"/>
            <a:ext cx="6454521" cy="12893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46E742D-C88F-3E52-9F9E-6414FB708931}"/>
              </a:ext>
            </a:extLst>
          </p:cNvPr>
          <p:cNvSpPr/>
          <p:nvPr/>
        </p:nvSpPr>
        <p:spPr>
          <a:xfrm>
            <a:off x="1315021" y="857821"/>
            <a:ext cx="6365558" cy="1200150"/>
          </a:xfrm>
          <a:custGeom>
            <a:avLst/>
            <a:gdLst/>
            <a:ahLst/>
            <a:cxnLst/>
            <a:rect l="l" t="t" r="r" b="b"/>
            <a:pathLst>
              <a:path w="8487410" h="1600200">
                <a:moveTo>
                  <a:pt x="0" y="1600200"/>
                </a:moveTo>
                <a:lnTo>
                  <a:pt x="8487156" y="1600200"/>
                </a:lnTo>
                <a:lnTo>
                  <a:pt x="8487156" y="0"/>
                </a:lnTo>
                <a:lnTo>
                  <a:pt x="0" y="0"/>
                </a:lnTo>
                <a:lnTo>
                  <a:pt x="0" y="160020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68B6E25D-00F8-B825-5EB6-03C7E4F9D610}"/>
              </a:ext>
            </a:extLst>
          </p:cNvPr>
          <p:cNvSpPr/>
          <p:nvPr/>
        </p:nvSpPr>
        <p:spPr>
          <a:xfrm>
            <a:off x="1315021" y="857821"/>
            <a:ext cx="6365558" cy="1200150"/>
          </a:xfrm>
          <a:custGeom>
            <a:avLst/>
            <a:gdLst/>
            <a:ahLst/>
            <a:cxnLst/>
            <a:rect l="l" t="t" r="r" b="b"/>
            <a:pathLst>
              <a:path w="8487410" h="1600200">
                <a:moveTo>
                  <a:pt x="0" y="1600200"/>
                </a:moveTo>
                <a:lnTo>
                  <a:pt x="8487156" y="1600200"/>
                </a:lnTo>
                <a:lnTo>
                  <a:pt x="8487156" y="0"/>
                </a:lnTo>
                <a:lnTo>
                  <a:pt x="0" y="0"/>
                </a:lnTo>
                <a:lnTo>
                  <a:pt x="0" y="1600200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8C1BDAD4-4872-BB72-F800-EE3D0D713E0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64810" y="1156297"/>
            <a:ext cx="2613184" cy="530754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>
              <a:spcBef>
                <a:spcPts val="79"/>
              </a:spcBef>
            </a:pPr>
            <a:r>
              <a:rPr sz="3300" b="1" spc="-11" dirty="0">
                <a:solidFill>
                  <a:srgbClr val="FFFFFF"/>
                </a:solidFill>
                <a:latin typeface="Corbel"/>
                <a:cs typeface="Corbel"/>
              </a:rPr>
              <a:t>Kebijakan</a:t>
            </a:r>
            <a:r>
              <a:rPr sz="3300" b="1" spc="-199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3300" b="1" spc="-4" dirty="0">
                <a:solidFill>
                  <a:srgbClr val="FFFFFF"/>
                </a:solidFill>
                <a:latin typeface="Corbel"/>
                <a:cs typeface="Corbel"/>
              </a:rPr>
              <a:t>AMI</a:t>
            </a:r>
            <a:endParaRPr sz="3300">
              <a:latin typeface="Corbel"/>
              <a:cs typeface="Corbel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92BE315B-8EEF-93B1-39B5-AD716450820B}"/>
              </a:ext>
            </a:extLst>
          </p:cNvPr>
          <p:cNvSpPr/>
          <p:nvPr/>
        </p:nvSpPr>
        <p:spPr>
          <a:xfrm>
            <a:off x="1359028" y="904112"/>
            <a:ext cx="1217294" cy="105041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59F11F40-AB56-7B88-DB40-7A26FF2C62BF}"/>
              </a:ext>
            </a:extLst>
          </p:cNvPr>
          <p:cNvSpPr/>
          <p:nvPr/>
        </p:nvSpPr>
        <p:spPr>
          <a:xfrm>
            <a:off x="1429321" y="972121"/>
            <a:ext cx="1080135" cy="918210"/>
          </a:xfrm>
          <a:custGeom>
            <a:avLst/>
            <a:gdLst/>
            <a:ahLst/>
            <a:cxnLst/>
            <a:rect l="l" t="t" r="r" b="b"/>
            <a:pathLst>
              <a:path w="1440180" h="1224280">
                <a:moveTo>
                  <a:pt x="1304417" y="0"/>
                </a:moveTo>
                <a:lnTo>
                  <a:pt x="135750" y="0"/>
                </a:lnTo>
                <a:lnTo>
                  <a:pt x="92844" y="6926"/>
                </a:lnTo>
                <a:lnTo>
                  <a:pt x="55579" y="26208"/>
                </a:lnTo>
                <a:lnTo>
                  <a:pt x="26193" y="55604"/>
                </a:lnTo>
                <a:lnTo>
                  <a:pt x="6921" y="92870"/>
                </a:lnTo>
                <a:lnTo>
                  <a:pt x="0" y="135762"/>
                </a:lnTo>
                <a:lnTo>
                  <a:pt x="0" y="1088009"/>
                </a:lnTo>
                <a:lnTo>
                  <a:pt x="6921" y="1130901"/>
                </a:lnTo>
                <a:lnTo>
                  <a:pt x="26193" y="1168167"/>
                </a:lnTo>
                <a:lnTo>
                  <a:pt x="55579" y="1197563"/>
                </a:lnTo>
                <a:lnTo>
                  <a:pt x="92844" y="1216845"/>
                </a:lnTo>
                <a:lnTo>
                  <a:pt x="135750" y="1223772"/>
                </a:lnTo>
                <a:lnTo>
                  <a:pt x="1304417" y="1223772"/>
                </a:lnTo>
                <a:lnTo>
                  <a:pt x="1347309" y="1216845"/>
                </a:lnTo>
                <a:lnTo>
                  <a:pt x="1384575" y="1197563"/>
                </a:lnTo>
                <a:lnTo>
                  <a:pt x="1413971" y="1168167"/>
                </a:lnTo>
                <a:lnTo>
                  <a:pt x="1433253" y="1130901"/>
                </a:lnTo>
                <a:lnTo>
                  <a:pt x="1440180" y="1088009"/>
                </a:lnTo>
                <a:lnTo>
                  <a:pt x="1440180" y="135762"/>
                </a:lnTo>
                <a:lnTo>
                  <a:pt x="1433253" y="92870"/>
                </a:lnTo>
                <a:lnTo>
                  <a:pt x="1413971" y="55604"/>
                </a:lnTo>
                <a:lnTo>
                  <a:pt x="1384575" y="26208"/>
                </a:lnTo>
                <a:lnTo>
                  <a:pt x="1347309" y="6926"/>
                </a:lnTo>
                <a:lnTo>
                  <a:pt x="1304417" y="0"/>
                </a:lnTo>
                <a:close/>
              </a:path>
            </a:pathLst>
          </a:custGeom>
          <a:solidFill>
            <a:srgbClr val="C3D59B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697EE66E-96AD-F20A-47B7-63ECEA8CC2F7}"/>
              </a:ext>
            </a:extLst>
          </p:cNvPr>
          <p:cNvSpPr/>
          <p:nvPr/>
        </p:nvSpPr>
        <p:spPr>
          <a:xfrm>
            <a:off x="1429321" y="972121"/>
            <a:ext cx="1080135" cy="918210"/>
          </a:xfrm>
          <a:custGeom>
            <a:avLst/>
            <a:gdLst/>
            <a:ahLst/>
            <a:cxnLst/>
            <a:rect l="l" t="t" r="r" b="b"/>
            <a:pathLst>
              <a:path w="1440180" h="1224280">
                <a:moveTo>
                  <a:pt x="0" y="135762"/>
                </a:moveTo>
                <a:lnTo>
                  <a:pt x="6921" y="92870"/>
                </a:lnTo>
                <a:lnTo>
                  <a:pt x="26193" y="55604"/>
                </a:lnTo>
                <a:lnTo>
                  <a:pt x="55579" y="26208"/>
                </a:lnTo>
                <a:lnTo>
                  <a:pt x="92844" y="6926"/>
                </a:lnTo>
                <a:lnTo>
                  <a:pt x="135750" y="0"/>
                </a:lnTo>
                <a:lnTo>
                  <a:pt x="1304417" y="0"/>
                </a:lnTo>
                <a:lnTo>
                  <a:pt x="1347309" y="6926"/>
                </a:lnTo>
                <a:lnTo>
                  <a:pt x="1384575" y="26208"/>
                </a:lnTo>
                <a:lnTo>
                  <a:pt x="1413971" y="55604"/>
                </a:lnTo>
                <a:lnTo>
                  <a:pt x="1433253" y="92870"/>
                </a:lnTo>
                <a:lnTo>
                  <a:pt x="1440180" y="135762"/>
                </a:lnTo>
                <a:lnTo>
                  <a:pt x="1440180" y="1088009"/>
                </a:lnTo>
                <a:lnTo>
                  <a:pt x="1433253" y="1130901"/>
                </a:lnTo>
                <a:lnTo>
                  <a:pt x="1413971" y="1168167"/>
                </a:lnTo>
                <a:lnTo>
                  <a:pt x="1384575" y="1197563"/>
                </a:lnTo>
                <a:lnTo>
                  <a:pt x="1347309" y="1216845"/>
                </a:lnTo>
                <a:lnTo>
                  <a:pt x="1304417" y="1223772"/>
                </a:lnTo>
                <a:lnTo>
                  <a:pt x="135750" y="1223772"/>
                </a:lnTo>
                <a:lnTo>
                  <a:pt x="92844" y="1216845"/>
                </a:lnTo>
                <a:lnTo>
                  <a:pt x="55579" y="1197563"/>
                </a:lnTo>
                <a:lnTo>
                  <a:pt x="26193" y="1168167"/>
                </a:lnTo>
                <a:lnTo>
                  <a:pt x="6921" y="1130901"/>
                </a:lnTo>
                <a:lnTo>
                  <a:pt x="0" y="1088009"/>
                </a:lnTo>
                <a:lnTo>
                  <a:pt x="0" y="135762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9CFDDA6D-8FAE-B90D-1A56-0F69778BE82E}"/>
              </a:ext>
            </a:extLst>
          </p:cNvPr>
          <p:cNvSpPr txBox="1"/>
          <p:nvPr/>
        </p:nvSpPr>
        <p:spPr>
          <a:xfrm>
            <a:off x="1539164" y="1189291"/>
            <a:ext cx="868680" cy="471764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101441" marR="3810" indent="-101918">
              <a:spcBef>
                <a:spcPts val="79"/>
              </a:spcBef>
            </a:pPr>
            <a:r>
              <a:rPr sz="1500" b="1" spc="-4" dirty="0">
                <a:solidFill>
                  <a:srgbClr val="1E1C11"/>
                </a:solidFill>
                <a:latin typeface="Century Gothic"/>
                <a:cs typeface="Century Gothic"/>
              </a:rPr>
              <a:t>Pimpinan  Institusi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E754D08F-9B3F-8DFB-43D0-913CD6AF17E5}"/>
              </a:ext>
            </a:extLst>
          </p:cNvPr>
          <p:cNvSpPr txBox="1"/>
          <p:nvPr/>
        </p:nvSpPr>
        <p:spPr>
          <a:xfrm>
            <a:off x="1316355" y="2191225"/>
            <a:ext cx="6327934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95764" marR="3810" indent="-386715">
              <a:spcBef>
                <a:spcPts val="75"/>
              </a:spcBef>
              <a:tabLst>
                <a:tab pos="395764" algn="l"/>
                <a:tab pos="1109186" algn="l"/>
                <a:tab pos="2331244" algn="l"/>
                <a:tab pos="3058478" algn="l"/>
                <a:tab pos="4101941" algn="l"/>
                <a:tab pos="5210651" algn="l"/>
                <a:tab pos="5872638" algn="l"/>
              </a:tabLst>
            </a:pPr>
            <a:r>
              <a:rPr sz="1800" spc="-4" dirty="0"/>
              <a:t>1</a:t>
            </a:r>
            <a:r>
              <a:rPr sz="1800" dirty="0"/>
              <a:t>.	</a:t>
            </a:r>
            <a:r>
              <a:rPr sz="1800" spc="-4" dirty="0"/>
              <a:t>D</a:t>
            </a:r>
            <a:r>
              <a:rPr sz="1800" dirty="0"/>
              <a:t>a</a:t>
            </a:r>
            <a:r>
              <a:rPr sz="1800" spc="-4" dirty="0"/>
              <a:t>pat</a:t>
            </a:r>
            <a:r>
              <a:rPr sz="1800" dirty="0"/>
              <a:t>	</a:t>
            </a:r>
            <a:r>
              <a:rPr sz="1800" spc="-4" dirty="0"/>
              <a:t>d</a:t>
            </a:r>
            <a:r>
              <a:rPr sz="1800" spc="-11" dirty="0"/>
              <a:t>i</a:t>
            </a:r>
            <a:r>
              <a:rPr sz="1800" dirty="0"/>
              <a:t>t</a:t>
            </a:r>
            <a:r>
              <a:rPr sz="1800" spc="8" dirty="0"/>
              <a:t>u</a:t>
            </a:r>
            <a:r>
              <a:rPr sz="1800" spc="-4" dirty="0"/>
              <a:t>an</a:t>
            </a:r>
            <a:r>
              <a:rPr sz="1800" spc="-11" dirty="0"/>
              <a:t>g</a:t>
            </a:r>
            <a:r>
              <a:rPr sz="1800" spc="4" dirty="0"/>
              <a:t>k</a:t>
            </a:r>
            <a:r>
              <a:rPr sz="1800" spc="-4" dirty="0"/>
              <a:t>an</a:t>
            </a:r>
            <a:r>
              <a:rPr sz="1800" dirty="0"/>
              <a:t>	d</a:t>
            </a:r>
            <a:r>
              <a:rPr sz="1800" spc="-4" dirty="0"/>
              <a:t>alam</a:t>
            </a:r>
            <a:r>
              <a:rPr sz="1800" dirty="0"/>
              <a:t>	</a:t>
            </a:r>
            <a:r>
              <a:rPr sz="1800" spc="-4" dirty="0"/>
              <a:t>dok</a:t>
            </a:r>
            <a:r>
              <a:rPr sz="1800" spc="-11" dirty="0"/>
              <a:t>u</a:t>
            </a:r>
            <a:r>
              <a:rPr sz="1800" spc="8" dirty="0"/>
              <a:t>m</a:t>
            </a:r>
            <a:r>
              <a:rPr sz="1800" spc="-4" dirty="0"/>
              <a:t>en</a:t>
            </a:r>
            <a:r>
              <a:rPr sz="1800" dirty="0"/>
              <a:t>	</a:t>
            </a:r>
            <a:r>
              <a:rPr sz="1800" spc="-4" dirty="0"/>
              <a:t>K</a:t>
            </a:r>
            <a:r>
              <a:rPr sz="1800" dirty="0"/>
              <a:t>e</a:t>
            </a:r>
            <a:r>
              <a:rPr sz="1800" spc="-4" dirty="0"/>
              <a:t>bi</a:t>
            </a:r>
            <a:r>
              <a:rPr sz="1800" spc="8" dirty="0"/>
              <a:t>j</a:t>
            </a:r>
            <a:r>
              <a:rPr sz="1800" spc="-4" dirty="0"/>
              <a:t>a</a:t>
            </a:r>
            <a:r>
              <a:rPr sz="1800" spc="4" dirty="0"/>
              <a:t>k</a:t>
            </a:r>
            <a:r>
              <a:rPr sz="1800" spc="-4" dirty="0"/>
              <a:t>an</a:t>
            </a:r>
            <a:r>
              <a:rPr sz="1800" dirty="0"/>
              <a:t>	SPMI	</a:t>
            </a:r>
            <a:r>
              <a:rPr sz="1800" spc="-4" dirty="0"/>
              <a:t>atau  </a:t>
            </a:r>
            <a:r>
              <a:rPr sz="1800" dirty="0"/>
              <a:t>dokumen tentang </a:t>
            </a:r>
            <a:r>
              <a:rPr sz="1800" spc="-4" dirty="0"/>
              <a:t>pola pengelolaan</a:t>
            </a:r>
            <a:r>
              <a:rPr sz="1800" spc="38" dirty="0"/>
              <a:t> </a:t>
            </a:r>
            <a:r>
              <a:rPr sz="1800" spc="-4" dirty="0"/>
              <a:t>institusi.</a:t>
            </a:r>
            <a:endParaRPr sz="1800" dirty="0"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086B6A13-1A24-7F96-DB97-295632C74111}"/>
              </a:ext>
            </a:extLst>
          </p:cNvPr>
          <p:cNvSpPr txBox="1"/>
          <p:nvPr/>
        </p:nvSpPr>
        <p:spPr>
          <a:xfrm>
            <a:off x="1316355" y="2854357"/>
            <a:ext cx="6325553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  <a:tabLst>
                <a:tab pos="395764" algn="l"/>
                <a:tab pos="1208246" algn="l"/>
                <a:tab pos="2212181" algn="l"/>
                <a:tab pos="3521393" algn="l"/>
                <a:tab pos="4753451" algn="l"/>
                <a:tab pos="5756434" algn="l"/>
              </a:tabLst>
            </a:pPr>
            <a:r>
              <a:rPr sz="1800" spc="-4" dirty="0"/>
              <a:t>2</a:t>
            </a:r>
            <a:r>
              <a:rPr sz="1800" dirty="0"/>
              <a:t>.	</a:t>
            </a:r>
            <a:r>
              <a:rPr sz="1800" spc="-4" dirty="0"/>
              <a:t>Beri</a:t>
            </a:r>
            <a:r>
              <a:rPr sz="1800" spc="4" dirty="0"/>
              <a:t>s</a:t>
            </a:r>
            <a:r>
              <a:rPr sz="1800" spc="-4" dirty="0"/>
              <a:t>i</a:t>
            </a:r>
            <a:r>
              <a:rPr sz="1800" dirty="0"/>
              <a:t>	</a:t>
            </a:r>
            <a:r>
              <a:rPr sz="1800" spc="-4" dirty="0"/>
              <a:t>tentang</a:t>
            </a:r>
            <a:r>
              <a:rPr sz="1800" dirty="0"/>
              <a:t>	</a:t>
            </a:r>
            <a:r>
              <a:rPr sz="1800" spc="-4" dirty="0"/>
              <a:t>penyataan</a:t>
            </a:r>
            <a:r>
              <a:rPr sz="1800" dirty="0"/>
              <a:t>	komitm</a:t>
            </a:r>
            <a:r>
              <a:rPr sz="1800" spc="-4" dirty="0"/>
              <a:t>en</a:t>
            </a:r>
            <a:r>
              <a:rPr sz="1800" dirty="0"/>
              <a:t>	</a:t>
            </a:r>
            <a:r>
              <a:rPr sz="1800" spc="-4" dirty="0"/>
              <a:t>i</a:t>
            </a:r>
            <a:r>
              <a:rPr sz="1800" spc="-11" dirty="0"/>
              <a:t>n</a:t>
            </a:r>
            <a:r>
              <a:rPr sz="1800" spc="-4" dirty="0"/>
              <a:t>stitusi	untuk</a:t>
            </a:r>
            <a:endParaRPr sz="1800"/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5E55DF93-C8EB-02F7-5D83-3BB76FA5C8E2}"/>
              </a:ext>
            </a:extLst>
          </p:cNvPr>
          <p:cNvSpPr txBox="1"/>
          <p:nvPr/>
        </p:nvSpPr>
        <p:spPr>
          <a:xfrm>
            <a:off x="1316355" y="3014719"/>
            <a:ext cx="6327458" cy="1070967"/>
          </a:xfrm>
          <a:prstGeom prst="rect">
            <a:avLst/>
          </a:prstGeom>
        </p:spPr>
        <p:txBody>
          <a:bodyPr vert="horz" wrap="square" lIns="0" tIns="123349" rIns="0" bIns="0" rtlCol="0">
            <a:spAutoFit/>
          </a:bodyPr>
          <a:lstStyle/>
          <a:p>
            <a:pPr marL="395764">
              <a:spcBef>
                <a:spcPts val="971"/>
              </a:spcBef>
            </a:pPr>
            <a:r>
              <a:rPr sz="1800" spc="-4" dirty="0"/>
              <a:t>melaksanakan </a:t>
            </a:r>
            <a:r>
              <a:rPr sz="1800" dirty="0"/>
              <a:t>AMI </a:t>
            </a:r>
            <a:r>
              <a:rPr sz="1800" spc="-4" dirty="0"/>
              <a:t>secara</a:t>
            </a:r>
            <a:r>
              <a:rPr sz="1800" spc="-79" dirty="0"/>
              <a:t> </a:t>
            </a:r>
            <a:r>
              <a:rPr sz="1800" spc="-4" dirty="0"/>
              <a:t>periodik.</a:t>
            </a:r>
            <a:endParaRPr sz="1800"/>
          </a:p>
          <a:p>
            <a:pPr marL="9525">
              <a:spcBef>
                <a:spcPts val="900"/>
              </a:spcBef>
              <a:tabLst>
                <a:tab pos="395764" algn="l"/>
                <a:tab pos="1542098" algn="l"/>
                <a:tab pos="2089785" algn="l"/>
                <a:tab pos="2802255" algn="l"/>
                <a:tab pos="3885724" algn="l"/>
                <a:tab pos="4535329" algn="l"/>
                <a:tab pos="5566410" algn="l"/>
              </a:tabLst>
            </a:pPr>
            <a:r>
              <a:rPr sz="1800" spc="-4" dirty="0"/>
              <a:t>3</a:t>
            </a:r>
            <a:r>
              <a:rPr sz="1800" dirty="0"/>
              <a:t>.	Kebi</a:t>
            </a:r>
            <a:r>
              <a:rPr sz="1800" spc="4" dirty="0"/>
              <a:t>j</a:t>
            </a:r>
            <a:r>
              <a:rPr sz="1800" dirty="0"/>
              <a:t>a</a:t>
            </a:r>
            <a:r>
              <a:rPr sz="1800" spc="4" dirty="0"/>
              <a:t>k</a:t>
            </a:r>
            <a:r>
              <a:rPr sz="1800" dirty="0"/>
              <a:t>an	AMI	</a:t>
            </a:r>
            <a:r>
              <a:rPr sz="1800" spc="-4" dirty="0"/>
              <a:t>dapa</a:t>
            </a:r>
            <a:r>
              <a:rPr sz="1800" dirty="0"/>
              <a:t>t	menga</a:t>
            </a:r>
            <a:r>
              <a:rPr sz="1800" spc="4" dirty="0"/>
              <a:t>c</a:t>
            </a:r>
            <a:r>
              <a:rPr sz="1800" dirty="0"/>
              <a:t>u	</a:t>
            </a:r>
            <a:r>
              <a:rPr sz="1800" spc="-4" dirty="0"/>
              <a:t>pad</a:t>
            </a:r>
            <a:r>
              <a:rPr sz="1800" dirty="0"/>
              <a:t>a	b</a:t>
            </a:r>
            <a:r>
              <a:rPr sz="1800" spc="-8" dirty="0"/>
              <a:t>e</a:t>
            </a:r>
            <a:r>
              <a:rPr sz="1800" dirty="0"/>
              <a:t>rbag</a:t>
            </a:r>
            <a:r>
              <a:rPr sz="1800" spc="4" dirty="0"/>
              <a:t>a</a:t>
            </a:r>
            <a:r>
              <a:rPr sz="1800" dirty="0"/>
              <a:t>i	praktek</a:t>
            </a:r>
            <a:endParaRPr sz="1800"/>
          </a:p>
          <a:p>
            <a:pPr marL="395764">
              <a:spcBef>
                <a:spcPts val="4"/>
              </a:spcBef>
            </a:pPr>
            <a:r>
              <a:rPr sz="1800" spc="-4" dirty="0"/>
              <a:t>baik atau mengembangkan </a:t>
            </a:r>
            <a:r>
              <a:rPr sz="1800" dirty="0"/>
              <a:t>sistem</a:t>
            </a:r>
            <a:r>
              <a:rPr sz="1800" spc="41" dirty="0"/>
              <a:t> </a:t>
            </a:r>
            <a:r>
              <a:rPr sz="1800" spc="-4" dirty="0"/>
              <a:t>sendiri.</a:t>
            </a:r>
            <a:endParaRPr sz="18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AEC77D-8E91-FA44-EE36-F0067D2DA18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667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A938C388-ACAA-7A5F-5CBC-A8C224E82527}"/>
              </a:ext>
            </a:extLst>
          </p:cNvPr>
          <p:cNvSpPr/>
          <p:nvPr/>
        </p:nvSpPr>
        <p:spPr>
          <a:xfrm>
            <a:off x="1325880" y="769239"/>
            <a:ext cx="6454521" cy="123215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80C79756-A8FE-60BB-27AD-D6CE722A05FE}"/>
              </a:ext>
            </a:extLst>
          </p:cNvPr>
          <p:cNvSpPr/>
          <p:nvPr/>
        </p:nvSpPr>
        <p:spPr>
          <a:xfrm>
            <a:off x="1372171" y="800671"/>
            <a:ext cx="6365558" cy="1143000"/>
          </a:xfrm>
          <a:custGeom>
            <a:avLst/>
            <a:gdLst/>
            <a:ahLst/>
            <a:cxnLst/>
            <a:rect l="l" t="t" r="r" b="b"/>
            <a:pathLst>
              <a:path w="8487410" h="1524000">
                <a:moveTo>
                  <a:pt x="0" y="1524000"/>
                </a:moveTo>
                <a:lnTo>
                  <a:pt x="8487156" y="1524000"/>
                </a:lnTo>
                <a:lnTo>
                  <a:pt x="8487156" y="0"/>
                </a:lnTo>
                <a:lnTo>
                  <a:pt x="0" y="0"/>
                </a:lnTo>
                <a:lnTo>
                  <a:pt x="0" y="1524000"/>
                </a:lnTo>
                <a:close/>
              </a:path>
            </a:pathLst>
          </a:custGeom>
          <a:solidFill>
            <a:srgbClr val="E36C09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369DBC58-BBC3-3E64-29D2-17EAB2D591A2}"/>
              </a:ext>
            </a:extLst>
          </p:cNvPr>
          <p:cNvSpPr/>
          <p:nvPr/>
        </p:nvSpPr>
        <p:spPr>
          <a:xfrm>
            <a:off x="1372171" y="800671"/>
            <a:ext cx="6365558" cy="1143000"/>
          </a:xfrm>
          <a:custGeom>
            <a:avLst/>
            <a:gdLst/>
            <a:ahLst/>
            <a:cxnLst/>
            <a:rect l="l" t="t" r="r" b="b"/>
            <a:pathLst>
              <a:path w="8487410" h="1524000">
                <a:moveTo>
                  <a:pt x="0" y="1524000"/>
                </a:moveTo>
                <a:lnTo>
                  <a:pt x="8487156" y="1524000"/>
                </a:lnTo>
                <a:lnTo>
                  <a:pt x="8487156" y="0"/>
                </a:lnTo>
                <a:lnTo>
                  <a:pt x="0" y="0"/>
                </a:lnTo>
                <a:lnTo>
                  <a:pt x="0" y="1524000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30433996-A546-77F7-1D56-F017D7132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12435" y="1070572"/>
            <a:ext cx="2903696" cy="530754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b="1" dirty="0">
                <a:solidFill>
                  <a:srgbClr val="FFFFFF"/>
                </a:solidFill>
                <a:latin typeface="Corbel"/>
                <a:cs typeface="Corbel"/>
              </a:rPr>
              <a:t>Mekanisme</a:t>
            </a:r>
            <a:r>
              <a:rPr sz="3300" b="1" spc="-229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3300" b="1" spc="-4" dirty="0">
                <a:solidFill>
                  <a:srgbClr val="FFFFFF"/>
                </a:solidFill>
                <a:latin typeface="Corbel"/>
                <a:cs typeface="Corbel"/>
              </a:rPr>
              <a:t>AMI</a:t>
            </a:r>
            <a:endParaRPr sz="3300">
              <a:latin typeface="Corbel"/>
              <a:cs typeface="Corbel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B8998AD7-6D0A-1E78-F798-00ED4FA25B52}"/>
              </a:ext>
            </a:extLst>
          </p:cNvPr>
          <p:cNvSpPr/>
          <p:nvPr/>
        </p:nvSpPr>
        <p:spPr>
          <a:xfrm>
            <a:off x="1416178" y="846962"/>
            <a:ext cx="1217294" cy="105041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028455F4-2301-798E-E052-18CD77970B90}"/>
              </a:ext>
            </a:extLst>
          </p:cNvPr>
          <p:cNvSpPr/>
          <p:nvPr/>
        </p:nvSpPr>
        <p:spPr>
          <a:xfrm>
            <a:off x="1486472" y="914971"/>
            <a:ext cx="1080135" cy="918210"/>
          </a:xfrm>
          <a:custGeom>
            <a:avLst/>
            <a:gdLst/>
            <a:ahLst/>
            <a:cxnLst/>
            <a:rect l="l" t="t" r="r" b="b"/>
            <a:pathLst>
              <a:path w="1440180" h="1224280">
                <a:moveTo>
                  <a:pt x="1304417" y="0"/>
                </a:moveTo>
                <a:lnTo>
                  <a:pt x="135750" y="0"/>
                </a:lnTo>
                <a:lnTo>
                  <a:pt x="92844" y="6926"/>
                </a:lnTo>
                <a:lnTo>
                  <a:pt x="55579" y="26208"/>
                </a:lnTo>
                <a:lnTo>
                  <a:pt x="26193" y="55604"/>
                </a:lnTo>
                <a:lnTo>
                  <a:pt x="6921" y="92870"/>
                </a:lnTo>
                <a:lnTo>
                  <a:pt x="0" y="135762"/>
                </a:lnTo>
                <a:lnTo>
                  <a:pt x="0" y="1088009"/>
                </a:lnTo>
                <a:lnTo>
                  <a:pt x="6921" y="1130901"/>
                </a:lnTo>
                <a:lnTo>
                  <a:pt x="26193" y="1168167"/>
                </a:lnTo>
                <a:lnTo>
                  <a:pt x="55579" y="1197563"/>
                </a:lnTo>
                <a:lnTo>
                  <a:pt x="92844" y="1216845"/>
                </a:lnTo>
                <a:lnTo>
                  <a:pt x="135750" y="1223772"/>
                </a:lnTo>
                <a:lnTo>
                  <a:pt x="1304417" y="1223772"/>
                </a:lnTo>
                <a:lnTo>
                  <a:pt x="1347309" y="1216845"/>
                </a:lnTo>
                <a:lnTo>
                  <a:pt x="1384575" y="1197563"/>
                </a:lnTo>
                <a:lnTo>
                  <a:pt x="1413971" y="1168167"/>
                </a:lnTo>
                <a:lnTo>
                  <a:pt x="1433253" y="1130901"/>
                </a:lnTo>
                <a:lnTo>
                  <a:pt x="1440180" y="1088009"/>
                </a:lnTo>
                <a:lnTo>
                  <a:pt x="1440180" y="135762"/>
                </a:lnTo>
                <a:lnTo>
                  <a:pt x="1433253" y="92870"/>
                </a:lnTo>
                <a:lnTo>
                  <a:pt x="1413971" y="55604"/>
                </a:lnTo>
                <a:lnTo>
                  <a:pt x="1384575" y="26208"/>
                </a:lnTo>
                <a:lnTo>
                  <a:pt x="1347309" y="6926"/>
                </a:lnTo>
                <a:lnTo>
                  <a:pt x="1304417" y="0"/>
                </a:lnTo>
                <a:close/>
              </a:path>
            </a:pathLst>
          </a:custGeom>
          <a:solidFill>
            <a:srgbClr val="C3D59B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DC67C53B-0F91-DB48-9F5B-AE75C2456DA4}"/>
              </a:ext>
            </a:extLst>
          </p:cNvPr>
          <p:cNvSpPr/>
          <p:nvPr/>
        </p:nvSpPr>
        <p:spPr>
          <a:xfrm>
            <a:off x="1486472" y="914971"/>
            <a:ext cx="1080135" cy="918210"/>
          </a:xfrm>
          <a:custGeom>
            <a:avLst/>
            <a:gdLst/>
            <a:ahLst/>
            <a:cxnLst/>
            <a:rect l="l" t="t" r="r" b="b"/>
            <a:pathLst>
              <a:path w="1440180" h="1224280">
                <a:moveTo>
                  <a:pt x="0" y="135762"/>
                </a:moveTo>
                <a:lnTo>
                  <a:pt x="6921" y="92870"/>
                </a:lnTo>
                <a:lnTo>
                  <a:pt x="26193" y="55604"/>
                </a:lnTo>
                <a:lnTo>
                  <a:pt x="55579" y="26208"/>
                </a:lnTo>
                <a:lnTo>
                  <a:pt x="92844" y="6926"/>
                </a:lnTo>
                <a:lnTo>
                  <a:pt x="135750" y="0"/>
                </a:lnTo>
                <a:lnTo>
                  <a:pt x="1304417" y="0"/>
                </a:lnTo>
                <a:lnTo>
                  <a:pt x="1347309" y="6926"/>
                </a:lnTo>
                <a:lnTo>
                  <a:pt x="1384575" y="26208"/>
                </a:lnTo>
                <a:lnTo>
                  <a:pt x="1413971" y="55604"/>
                </a:lnTo>
                <a:lnTo>
                  <a:pt x="1433253" y="92870"/>
                </a:lnTo>
                <a:lnTo>
                  <a:pt x="1440180" y="135762"/>
                </a:lnTo>
                <a:lnTo>
                  <a:pt x="1440180" y="1088009"/>
                </a:lnTo>
                <a:lnTo>
                  <a:pt x="1433253" y="1130901"/>
                </a:lnTo>
                <a:lnTo>
                  <a:pt x="1413971" y="1168167"/>
                </a:lnTo>
                <a:lnTo>
                  <a:pt x="1384575" y="1197563"/>
                </a:lnTo>
                <a:lnTo>
                  <a:pt x="1347309" y="1216845"/>
                </a:lnTo>
                <a:lnTo>
                  <a:pt x="1304417" y="1223772"/>
                </a:lnTo>
                <a:lnTo>
                  <a:pt x="135750" y="1223772"/>
                </a:lnTo>
                <a:lnTo>
                  <a:pt x="92844" y="1216845"/>
                </a:lnTo>
                <a:lnTo>
                  <a:pt x="55579" y="1197563"/>
                </a:lnTo>
                <a:lnTo>
                  <a:pt x="26193" y="1168167"/>
                </a:lnTo>
                <a:lnTo>
                  <a:pt x="6921" y="1130901"/>
                </a:lnTo>
                <a:lnTo>
                  <a:pt x="0" y="1088009"/>
                </a:lnTo>
                <a:lnTo>
                  <a:pt x="0" y="135762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25DDF5BF-511E-1CA7-8062-BA0B3B30B1EB}"/>
              </a:ext>
            </a:extLst>
          </p:cNvPr>
          <p:cNvSpPr txBox="1"/>
          <p:nvPr/>
        </p:nvSpPr>
        <p:spPr>
          <a:xfrm>
            <a:off x="1522780" y="1052131"/>
            <a:ext cx="1006793" cy="63286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-1429" algn="ctr">
              <a:spcBef>
                <a:spcPts val="75"/>
              </a:spcBef>
            </a:pPr>
            <a:r>
              <a:rPr sz="1350" b="1" spc="-4" dirty="0">
                <a:solidFill>
                  <a:srgbClr val="1E1C11"/>
                </a:solidFill>
                <a:latin typeface="Century Gothic"/>
                <a:cs typeface="Century Gothic"/>
              </a:rPr>
              <a:t>Unit  Penjaminan  </a:t>
            </a:r>
            <a:r>
              <a:rPr sz="1350" b="1" dirty="0">
                <a:solidFill>
                  <a:srgbClr val="1E1C11"/>
                </a:solidFill>
                <a:latin typeface="Century Gothic"/>
                <a:cs typeface="Century Gothic"/>
              </a:rPr>
              <a:t>Mutu</a:t>
            </a:r>
            <a:endParaRPr sz="1350">
              <a:latin typeface="Century Gothic"/>
              <a:cs typeface="Century Gothic"/>
            </a:endParaRP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CE82E0C2-6A5A-2A23-D7FE-CD68D2C811F0}"/>
              </a:ext>
            </a:extLst>
          </p:cNvPr>
          <p:cNvSpPr txBox="1"/>
          <p:nvPr/>
        </p:nvSpPr>
        <p:spPr>
          <a:xfrm>
            <a:off x="1430656" y="2179795"/>
            <a:ext cx="6283166" cy="65546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95764" marR="3810" indent="-386715">
              <a:spcBef>
                <a:spcPts val="71"/>
              </a:spcBef>
              <a:tabLst>
                <a:tab pos="395764" algn="l"/>
                <a:tab pos="1198245" algn="l"/>
                <a:tab pos="2576989" algn="l"/>
                <a:tab pos="3391853" algn="l"/>
                <a:tab pos="4567238" algn="l"/>
                <a:tab pos="5689759" algn="l"/>
              </a:tabLst>
            </a:pPr>
            <a:r>
              <a:rPr sz="2100" spc="-11" dirty="0">
                <a:latin typeface="Corbel"/>
                <a:cs typeface="Corbel"/>
              </a:rPr>
              <a:t>1</a:t>
            </a:r>
            <a:r>
              <a:rPr sz="2100" spc="-4" dirty="0">
                <a:latin typeface="Corbel"/>
                <a:cs typeface="Corbel"/>
              </a:rPr>
              <a:t>.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Dapat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di</a:t>
            </a:r>
            <a:r>
              <a:rPr sz="2100" spc="4" dirty="0">
                <a:latin typeface="Corbel"/>
                <a:cs typeface="Corbel"/>
              </a:rPr>
              <a:t>t</a:t>
            </a:r>
            <a:r>
              <a:rPr sz="2100" spc="-4" dirty="0">
                <a:latin typeface="Corbel"/>
                <a:cs typeface="Corbel"/>
              </a:rPr>
              <a:t>uangkan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dal</a:t>
            </a:r>
            <a:r>
              <a:rPr sz="2100" dirty="0">
                <a:latin typeface="Corbel"/>
                <a:cs typeface="Corbel"/>
              </a:rPr>
              <a:t>a</a:t>
            </a:r>
            <a:r>
              <a:rPr sz="2100" spc="-4" dirty="0">
                <a:latin typeface="Corbel"/>
                <a:cs typeface="Corbel"/>
              </a:rPr>
              <a:t>m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d</a:t>
            </a:r>
            <a:r>
              <a:rPr sz="2100" dirty="0">
                <a:latin typeface="Corbel"/>
                <a:cs typeface="Corbel"/>
              </a:rPr>
              <a:t>o</a:t>
            </a:r>
            <a:r>
              <a:rPr sz="2100" spc="-4" dirty="0">
                <a:latin typeface="Corbel"/>
                <a:cs typeface="Corbel"/>
              </a:rPr>
              <a:t>kumen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8" dirty="0">
                <a:latin typeface="Corbel"/>
                <a:cs typeface="Corbel"/>
              </a:rPr>
              <a:t>P</a:t>
            </a:r>
            <a:r>
              <a:rPr sz="2100" spc="4" dirty="0">
                <a:latin typeface="Corbel"/>
                <a:cs typeface="Corbel"/>
              </a:rPr>
              <a:t>r</a:t>
            </a:r>
            <a:r>
              <a:rPr sz="2100" spc="-8" dirty="0">
                <a:latin typeface="Corbel"/>
                <a:cs typeface="Corbel"/>
              </a:rPr>
              <a:t>osedu</a:t>
            </a:r>
            <a:r>
              <a:rPr sz="2100" spc="-4" dirty="0">
                <a:latin typeface="Corbel"/>
                <a:cs typeface="Corbel"/>
              </a:rPr>
              <a:t>r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SPMI  atau </a:t>
            </a:r>
            <a:r>
              <a:rPr sz="2100" spc="-8" dirty="0">
                <a:latin typeface="Corbel"/>
                <a:cs typeface="Corbel"/>
              </a:rPr>
              <a:t>Prosedur Operasional Baku</a:t>
            </a:r>
            <a:r>
              <a:rPr sz="2100" spc="15" dirty="0">
                <a:latin typeface="Corbel"/>
                <a:cs typeface="Corbel"/>
              </a:rPr>
              <a:t> </a:t>
            </a:r>
            <a:r>
              <a:rPr sz="2100" spc="-4" dirty="0">
                <a:latin typeface="Corbel"/>
                <a:cs typeface="Corbel"/>
              </a:rPr>
              <a:t>(POB).</a:t>
            </a:r>
            <a:endParaRPr sz="2100">
              <a:latin typeface="Corbel"/>
              <a:cs typeface="Corbel"/>
            </a:endParaRPr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8DFCC98D-A1A0-A735-B0CD-71D6B14E4F62}"/>
              </a:ext>
            </a:extLst>
          </p:cNvPr>
          <p:cNvSpPr txBox="1"/>
          <p:nvPr/>
        </p:nvSpPr>
        <p:spPr>
          <a:xfrm>
            <a:off x="1430655" y="2934367"/>
            <a:ext cx="6281738" cy="3323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  <a:tabLst>
                <a:tab pos="395764" algn="l"/>
                <a:tab pos="1585913" algn="l"/>
                <a:tab pos="2386013" algn="l"/>
                <a:tab pos="3168968" algn="l"/>
                <a:tab pos="4218623" algn="l"/>
                <a:tab pos="5534501" algn="l"/>
              </a:tabLst>
            </a:pPr>
            <a:r>
              <a:rPr sz="2100" spc="-4" dirty="0">
                <a:latin typeface="Corbel"/>
                <a:cs typeface="Corbel"/>
              </a:rPr>
              <a:t>2.	</a:t>
            </a:r>
            <a:r>
              <a:rPr sz="2100" spc="-8" dirty="0">
                <a:latin typeface="Corbel"/>
                <a:cs typeface="Corbel"/>
              </a:rPr>
              <a:t>Prosedu</a:t>
            </a:r>
            <a:r>
              <a:rPr sz="2100" spc="-4" dirty="0">
                <a:latin typeface="Corbel"/>
                <a:cs typeface="Corbel"/>
              </a:rPr>
              <a:t>r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8" dirty="0">
                <a:latin typeface="Corbel"/>
                <a:cs typeface="Corbel"/>
              </a:rPr>
              <a:t>A</a:t>
            </a:r>
            <a:r>
              <a:rPr sz="2100" spc="-4" dirty="0">
                <a:latin typeface="Corbel"/>
                <a:cs typeface="Corbel"/>
              </a:rPr>
              <a:t>udit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Mutu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8" dirty="0">
                <a:latin typeface="Corbel"/>
                <a:cs typeface="Corbel"/>
              </a:rPr>
              <a:t>In</a:t>
            </a:r>
            <a:r>
              <a:rPr sz="2100" spc="4" dirty="0">
                <a:latin typeface="Corbel"/>
                <a:cs typeface="Corbel"/>
              </a:rPr>
              <a:t>t</a:t>
            </a:r>
            <a:r>
              <a:rPr sz="2100" spc="-4" dirty="0">
                <a:latin typeface="Corbel"/>
                <a:cs typeface="Corbel"/>
              </a:rPr>
              <a:t>ernal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m</a:t>
            </a:r>
            <a:r>
              <a:rPr sz="2100" dirty="0">
                <a:latin typeface="Corbel"/>
                <a:cs typeface="Corbel"/>
              </a:rPr>
              <a:t>e</a:t>
            </a:r>
            <a:r>
              <a:rPr sz="2100" spc="-8" dirty="0">
                <a:latin typeface="Corbel"/>
                <a:cs typeface="Corbel"/>
              </a:rPr>
              <a:t>ngikut</a:t>
            </a:r>
            <a:r>
              <a:rPr sz="2100" spc="-4" dirty="0">
                <a:latin typeface="Corbel"/>
                <a:cs typeface="Corbel"/>
              </a:rPr>
              <a:t>i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kaidah</a:t>
            </a:r>
            <a:endParaRPr sz="2100" dirty="0">
              <a:latin typeface="Corbel"/>
              <a:cs typeface="Corbel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2622D808-DA4F-FFDA-9DBE-6E18B25E5666}"/>
              </a:ext>
            </a:extLst>
          </p:cNvPr>
          <p:cNvSpPr txBox="1"/>
          <p:nvPr/>
        </p:nvSpPr>
        <p:spPr>
          <a:xfrm>
            <a:off x="1430655" y="3139364"/>
            <a:ext cx="6282690" cy="1209947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L="395764">
              <a:spcBef>
                <a:spcPts val="975"/>
              </a:spcBef>
            </a:pPr>
            <a:r>
              <a:rPr sz="2100" spc="-4" dirty="0">
                <a:latin typeface="Corbel"/>
                <a:cs typeface="Corbel"/>
              </a:rPr>
              <a:t>urutan proses</a:t>
            </a:r>
            <a:r>
              <a:rPr sz="2100" spc="15" dirty="0">
                <a:latin typeface="Corbel"/>
                <a:cs typeface="Corbel"/>
              </a:rPr>
              <a:t> </a:t>
            </a:r>
            <a:r>
              <a:rPr sz="2100" spc="-49" dirty="0">
                <a:latin typeface="Corbel"/>
                <a:cs typeface="Corbel"/>
              </a:rPr>
              <a:t>PPEPP.</a:t>
            </a:r>
            <a:endParaRPr sz="2100">
              <a:latin typeface="Corbel"/>
              <a:cs typeface="Corbel"/>
            </a:endParaRPr>
          </a:p>
          <a:p>
            <a:pPr marL="395764" marR="3810" indent="-386715">
              <a:spcBef>
                <a:spcPts val="904"/>
              </a:spcBef>
              <a:tabLst>
                <a:tab pos="395764" algn="l"/>
                <a:tab pos="1138714" algn="l"/>
                <a:tab pos="2377916" algn="l"/>
                <a:tab pos="3212783" algn="l"/>
                <a:tab pos="4107656" algn="l"/>
                <a:tab pos="4658678" algn="l"/>
                <a:tab pos="5297805" algn="l"/>
              </a:tabLst>
            </a:pPr>
            <a:r>
              <a:rPr sz="2100" dirty="0">
                <a:latin typeface="Corbel"/>
                <a:cs typeface="Corbel"/>
              </a:rPr>
              <a:t>3</a:t>
            </a:r>
            <a:r>
              <a:rPr sz="2100" spc="-4" dirty="0">
                <a:latin typeface="Corbel"/>
                <a:cs typeface="Corbel"/>
              </a:rPr>
              <a:t>.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8" dirty="0">
                <a:latin typeface="Corbel"/>
                <a:cs typeface="Corbel"/>
              </a:rPr>
              <a:t>Har</a:t>
            </a:r>
            <a:r>
              <a:rPr sz="2100" spc="8" dirty="0">
                <a:latin typeface="Corbel"/>
                <a:cs typeface="Corbel"/>
              </a:rPr>
              <a:t>u</a:t>
            </a:r>
            <a:r>
              <a:rPr sz="2100" spc="-4" dirty="0">
                <a:latin typeface="Corbel"/>
                <a:cs typeface="Corbel"/>
              </a:rPr>
              <a:t>s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dipa</a:t>
            </a:r>
            <a:r>
              <a:rPr sz="2100" dirty="0">
                <a:latin typeface="Corbel"/>
                <a:cs typeface="Corbel"/>
              </a:rPr>
              <a:t>s</a:t>
            </a:r>
            <a:r>
              <a:rPr sz="2100" spc="-8" dirty="0">
                <a:latin typeface="Corbel"/>
                <a:cs typeface="Corbel"/>
              </a:rPr>
              <a:t>tika</a:t>
            </a:r>
            <a:r>
              <a:rPr sz="2100" spc="-4" dirty="0">
                <a:latin typeface="Corbel"/>
                <a:cs typeface="Corbel"/>
              </a:rPr>
              <a:t>n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b</a:t>
            </a:r>
            <a:r>
              <a:rPr sz="2100" dirty="0">
                <a:latin typeface="Corbel"/>
                <a:cs typeface="Corbel"/>
              </a:rPr>
              <a:t>a</a:t>
            </a:r>
            <a:r>
              <a:rPr sz="2100" spc="-8" dirty="0">
                <a:latin typeface="Corbel"/>
                <a:cs typeface="Corbel"/>
              </a:rPr>
              <a:t>hw</a:t>
            </a:r>
            <a:r>
              <a:rPr sz="2100" spc="-4" dirty="0">
                <a:latin typeface="Corbel"/>
                <a:cs typeface="Corbel"/>
              </a:rPr>
              <a:t>a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auditor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8" dirty="0">
                <a:latin typeface="Corbel"/>
                <a:cs typeface="Corbel"/>
              </a:rPr>
              <a:t>AM</a:t>
            </a:r>
            <a:r>
              <a:rPr sz="2100" spc="-4" dirty="0">
                <a:latin typeface="Corbel"/>
                <a:cs typeface="Corbel"/>
              </a:rPr>
              <a:t>I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yang</a:t>
            </a:r>
            <a:r>
              <a:rPr sz="2100" dirty="0">
                <a:latin typeface="Corbel"/>
                <a:cs typeface="Corbel"/>
              </a:rPr>
              <a:t>	</a:t>
            </a:r>
            <a:r>
              <a:rPr sz="2100" spc="-4" dirty="0">
                <a:latin typeface="Corbel"/>
                <a:cs typeface="Corbel"/>
              </a:rPr>
              <a:t>bertugas  </a:t>
            </a:r>
            <a:r>
              <a:rPr sz="2100" spc="-11" dirty="0">
                <a:latin typeface="Corbel"/>
                <a:cs typeface="Corbel"/>
              </a:rPr>
              <a:t>kompeten </a:t>
            </a:r>
            <a:r>
              <a:rPr sz="2100" spc="-4" dirty="0">
                <a:latin typeface="Corbel"/>
                <a:cs typeface="Corbel"/>
              </a:rPr>
              <a:t>dan ada </a:t>
            </a:r>
            <a:r>
              <a:rPr sz="2100" spc="-8" dirty="0">
                <a:latin typeface="Corbel"/>
                <a:cs typeface="Corbel"/>
              </a:rPr>
              <a:t>surat</a:t>
            </a:r>
            <a:r>
              <a:rPr sz="2100" spc="64" dirty="0">
                <a:latin typeface="Corbel"/>
                <a:cs typeface="Corbel"/>
              </a:rPr>
              <a:t> </a:t>
            </a:r>
            <a:r>
              <a:rPr sz="2100" spc="-4" dirty="0">
                <a:latin typeface="Corbel"/>
                <a:cs typeface="Corbel"/>
              </a:rPr>
              <a:t>tugas.</a:t>
            </a:r>
            <a:endParaRPr sz="2100">
              <a:latin typeface="Corbel"/>
              <a:cs typeface="Corbe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527B93-8BE7-A9BA-01A1-0BEC286A9EE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845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704607DB-80EC-D8FC-8E2D-805FF9747733}"/>
              </a:ext>
            </a:extLst>
          </p:cNvPr>
          <p:cNvSpPr/>
          <p:nvPr/>
        </p:nvSpPr>
        <p:spPr>
          <a:xfrm>
            <a:off x="1325880" y="712089"/>
            <a:ext cx="6454521" cy="12893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994D8652-E1B7-A9BC-3B4A-2D9A1E4F87FF}"/>
              </a:ext>
            </a:extLst>
          </p:cNvPr>
          <p:cNvSpPr/>
          <p:nvPr/>
        </p:nvSpPr>
        <p:spPr>
          <a:xfrm>
            <a:off x="1372171" y="743521"/>
            <a:ext cx="6365558" cy="1200150"/>
          </a:xfrm>
          <a:custGeom>
            <a:avLst/>
            <a:gdLst/>
            <a:ahLst/>
            <a:cxnLst/>
            <a:rect l="l" t="t" r="r" b="b"/>
            <a:pathLst>
              <a:path w="8487410" h="1600200">
                <a:moveTo>
                  <a:pt x="0" y="1600200"/>
                </a:moveTo>
                <a:lnTo>
                  <a:pt x="8487156" y="1600200"/>
                </a:lnTo>
                <a:lnTo>
                  <a:pt x="8487156" y="0"/>
                </a:lnTo>
                <a:lnTo>
                  <a:pt x="0" y="0"/>
                </a:lnTo>
                <a:lnTo>
                  <a:pt x="0" y="160020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EB6FDFEF-B86C-6314-CFB5-4B669E9FDF5D}"/>
              </a:ext>
            </a:extLst>
          </p:cNvPr>
          <p:cNvSpPr/>
          <p:nvPr/>
        </p:nvSpPr>
        <p:spPr>
          <a:xfrm>
            <a:off x="1372171" y="743521"/>
            <a:ext cx="6365558" cy="1200150"/>
          </a:xfrm>
          <a:custGeom>
            <a:avLst/>
            <a:gdLst/>
            <a:ahLst/>
            <a:cxnLst/>
            <a:rect l="l" t="t" r="r" b="b"/>
            <a:pathLst>
              <a:path w="8487410" h="1600200">
                <a:moveTo>
                  <a:pt x="0" y="1600200"/>
                </a:moveTo>
                <a:lnTo>
                  <a:pt x="8487156" y="1600200"/>
                </a:lnTo>
                <a:lnTo>
                  <a:pt x="8487156" y="0"/>
                </a:lnTo>
                <a:lnTo>
                  <a:pt x="0" y="0"/>
                </a:lnTo>
                <a:lnTo>
                  <a:pt x="0" y="1600200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A2D15C72-1AB0-1929-5123-007784F77C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99302" y="1080859"/>
            <a:ext cx="3030855" cy="483626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>
              <a:spcBef>
                <a:spcPts val="71"/>
              </a:spcBef>
            </a:pPr>
            <a:r>
              <a:rPr sz="3000" b="1" i="1" spc="-4" dirty="0">
                <a:solidFill>
                  <a:srgbClr val="FFFFFF"/>
                </a:solidFill>
                <a:latin typeface="Corbel"/>
                <a:cs typeface="Corbel"/>
              </a:rPr>
              <a:t>Learning by</a:t>
            </a:r>
            <a:r>
              <a:rPr sz="3000" b="1" i="1" spc="-26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3000" b="1" i="1" spc="-4" dirty="0">
                <a:solidFill>
                  <a:srgbClr val="FFFFFF"/>
                </a:solidFill>
                <a:latin typeface="Corbel"/>
                <a:cs typeface="Corbel"/>
              </a:rPr>
              <a:t>Doing</a:t>
            </a:r>
            <a:endParaRPr sz="3000" i="1" dirty="0">
              <a:latin typeface="Corbel"/>
              <a:cs typeface="Corbel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6B07FE9D-716E-A802-AABD-83112DE0EFD0}"/>
              </a:ext>
            </a:extLst>
          </p:cNvPr>
          <p:cNvSpPr/>
          <p:nvPr/>
        </p:nvSpPr>
        <p:spPr>
          <a:xfrm>
            <a:off x="1416178" y="789812"/>
            <a:ext cx="1217294" cy="105041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42B41837-9AAB-F5CE-DD67-5EE99C12DD1B}"/>
              </a:ext>
            </a:extLst>
          </p:cNvPr>
          <p:cNvSpPr/>
          <p:nvPr/>
        </p:nvSpPr>
        <p:spPr>
          <a:xfrm>
            <a:off x="1486472" y="857821"/>
            <a:ext cx="1080135" cy="918210"/>
          </a:xfrm>
          <a:custGeom>
            <a:avLst/>
            <a:gdLst/>
            <a:ahLst/>
            <a:cxnLst/>
            <a:rect l="l" t="t" r="r" b="b"/>
            <a:pathLst>
              <a:path w="1440180" h="1224280">
                <a:moveTo>
                  <a:pt x="1304417" y="0"/>
                </a:moveTo>
                <a:lnTo>
                  <a:pt x="135750" y="0"/>
                </a:lnTo>
                <a:lnTo>
                  <a:pt x="92844" y="6926"/>
                </a:lnTo>
                <a:lnTo>
                  <a:pt x="55579" y="26208"/>
                </a:lnTo>
                <a:lnTo>
                  <a:pt x="26193" y="55604"/>
                </a:lnTo>
                <a:lnTo>
                  <a:pt x="6921" y="92870"/>
                </a:lnTo>
                <a:lnTo>
                  <a:pt x="0" y="135762"/>
                </a:lnTo>
                <a:lnTo>
                  <a:pt x="0" y="1088009"/>
                </a:lnTo>
                <a:lnTo>
                  <a:pt x="6921" y="1130901"/>
                </a:lnTo>
                <a:lnTo>
                  <a:pt x="26193" y="1168167"/>
                </a:lnTo>
                <a:lnTo>
                  <a:pt x="55579" y="1197563"/>
                </a:lnTo>
                <a:lnTo>
                  <a:pt x="92844" y="1216845"/>
                </a:lnTo>
                <a:lnTo>
                  <a:pt x="135750" y="1223772"/>
                </a:lnTo>
                <a:lnTo>
                  <a:pt x="1304417" y="1223772"/>
                </a:lnTo>
                <a:lnTo>
                  <a:pt x="1347309" y="1216845"/>
                </a:lnTo>
                <a:lnTo>
                  <a:pt x="1384575" y="1197563"/>
                </a:lnTo>
                <a:lnTo>
                  <a:pt x="1413971" y="1168167"/>
                </a:lnTo>
                <a:lnTo>
                  <a:pt x="1433253" y="1130901"/>
                </a:lnTo>
                <a:lnTo>
                  <a:pt x="1440180" y="1088009"/>
                </a:lnTo>
                <a:lnTo>
                  <a:pt x="1440180" y="135762"/>
                </a:lnTo>
                <a:lnTo>
                  <a:pt x="1433253" y="92870"/>
                </a:lnTo>
                <a:lnTo>
                  <a:pt x="1413971" y="55604"/>
                </a:lnTo>
                <a:lnTo>
                  <a:pt x="1384575" y="26208"/>
                </a:lnTo>
                <a:lnTo>
                  <a:pt x="1347309" y="6926"/>
                </a:lnTo>
                <a:lnTo>
                  <a:pt x="1304417" y="0"/>
                </a:lnTo>
                <a:close/>
              </a:path>
            </a:pathLst>
          </a:custGeom>
          <a:solidFill>
            <a:srgbClr val="C3D59B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45CF09C4-00D0-F2D8-B953-32239943A201}"/>
              </a:ext>
            </a:extLst>
          </p:cNvPr>
          <p:cNvSpPr/>
          <p:nvPr/>
        </p:nvSpPr>
        <p:spPr>
          <a:xfrm>
            <a:off x="1486472" y="857821"/>
            <a:ext cx="1080135" cy="918210"/>
          </a:xfrm>
          <a:custGeom>
            <a:avLst/>
            <a:gdLst/>
            <a:ahLst/>
            <a:cxnLst/>
            <a:rect l="l" t="t" r="r" b="b"/>
            <a:pathLst>
              <a:path w="1440180" h="1224280">
                <a:moveTo>
                  <a:pt x="0" y="135762"/>
                </a:moveTo>
                <a:lnTo>
                  <a:pt x="6921" y="92870"/>
                </a:lnTo>
                <a:lnTo>
                  <a:pt x="26193" y="55604"/>
                </a:lnTo>
                <a:lnTo>
                  <a:pt x="55579" y="26208"/>
                </a:lnTo>
                <a:lnTo>
                  <a:pt x="92844" y="6926"/>
                </a:lnTo>
                <a:lnTo>
                  <a:pt x="135750" y="0"/>
                </a:lnTo>
                <a:lnTo>
                  <a:pt x="1304417" y="0"/>
                </a:lnTo>
                <a:lnTo>
                  <a:pt x="1347309" y="6926"/>
                </a:lnTo>
                <a:lnTo>
                  <a:pt x="1384575" y="26208"/>
                </a:lnTo>
                <a:lnTo>
                  <a:pt x="1413971" y="55604"/>
                </a:lnTo>
                <a:lnTo>
                  <a:pt x="1433253" y="92870"/>
                </a:lnTo>
                <a:lnTo>
                  <a:pt x="1440180" y="135762"/>
                </a:lnTo>
                <a:lnTo>
                  <a:pt x="1440180" y="1088009"/>
                </a:lnTo>
                <a:lnTo>
                  <a:pt x="1433253" y="1130901"/>
                </a:lnTo>
                <a:lnTo>
                  <a:pt x="1413971" y="1168167"/>
                </a:lnTo>
                <a:lnTo>
                  <a:pt x="1384575" y="1197563"/>
                </a:lnTo>
                <a:lnTo>
                  <a:pt x="1347309" y="1216845"/>
                </a:lnTo>
                <a:lnTo>
                  <a:pt x="1304417" y="1223772"/>
                </a:lnTo>
                <a:lnTo>
                  <a:pt x="135750" y="1223772"/>
                </a:lnTo>
                <a:lnTo>
                  <a:pt x="92844" y="1216845"/>
                </a:lnTo>
                <a:lnTo>
                  <a:pt x="55579" y="1197563"/>
                </a:lnTo>
                <a:lnTo>
                  <a:pt x="26193" y="1168167"/>
                </a:lnTo>
                <a:lnTo>
                  <a:pt x="6921" y="1130901"/>
                </a:lnTo>
                <a:lnTo>
                  <a:pt x="0" y="1088009"/>
                </a:lnTo>
                <a:lnTo>
                  <a:pt x="0" y="135762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B1C31C98-9236-FD09-3221-85DAF240FAC1}"/>
              </a:ext>
            </a:extLst>
          </p:cNvPr>
          <p:cNvSpPr txBox="1"/>
          <p:nvPr/>
        </p:nvSpPr>
        <p:spPr>
          <a:xfrm>
            <a:off x="1669084" y="960691"/>
            <a:ext cx="713423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 indent="953" algn="ctr">
              <a:spcBef>
                <a:spcPts val="79"/>
              </a:spcBef>
            </a:pPr>
            <a:r>
              <a:rPr sz="1500" b="1" dirty="0">
                <a:solidFill>
                  <a:srgbClr val="1E1C11"/>
                </a:solidFill>
                <a:latin typeface="Century Gothic"/>
                <a:cs typeface="Century Gothic"/>
              </a:rPr>
              <a:t>Auditor  </a:t>
            </a:r>
            <a:r>
              <a:rPr sz="1500" b="1" spc="-4" dirty="0">
                <a:solidFill>
                  <a:srgbClr val="1E1C11"/>
                </a:solidFill>
                <a:latin typeface="Century Gothic"/>
                <a:cs typeface="Century Gothic"/>
              </a:rPr>
              <a:t>Mutu  </a:t>
            </a:r>
            <a:r>
              <a:rPr sz="1500" b="1" dirty="0">
                <a:solidFill>
                  <a:srgbClr val="1E1C11"/>
                </a:solidFill>
                <a:latin typeface="Century Gothic"/>
                <a:cs typeface="Century Gothic"/>
              </a:rPr>
              <a:t>Inter</a:t>
            </a:r>
            <a:r>
              <a:rPr sz="1500" b="1" spc="-8" dirty="0">
                <a:solidFill>
                  <a:srgbClr val="1E1C11"/>
                </a:solidFill>
                <a:latin typeface="Century Gothic"/>
                <a:cs typeface="Century Gothic"/>
              </a:rPr>
              <a:t>n</a:t>
            </a:r>
            <a:r>
              <a:rPr sz="1500" b="1" spc="-4" dirty="0">
                <a:solidFill>
                  <a:srgbClr val="1E1C11"/>
                </a:solidFill>
                <a:latin typeface="Century Gothic"/>
                <a:cs typeface="Century Gothic"/>
              </a:rPr>
              <a:t>al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2A47F679-BF1C-EBB6-C4A9-5B615C73ACE9}"/>
              </a:ext>
            </a:extLst>
          </p:cNvPr>
          <p:cNvSpPr txBox="1"/>
          <p:nvPr/>
        </p:nvSpPr>
        <p:spPr>
          <a:xfrm>
            <a:off x="1430655" y="1951196"/>
            <a:ext cx="6366510" cy="239440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95764" marR="274320" indent="-386715">
              <a:spcBef>
                <a:spcPts val="71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4" dirty="0">
                <a:latin typeface="Corbel"/>
                <a:cs typeface="Corbel"/>
              </a:rPr>
              <a:t>Selalu proaktif meningkatkan pengetahuan </a:t>
            </a:r>
            <a:r>
              <a:rPr sz="2000" spc="-8" dirty="0">
                <a:latin typeface="Corbel"/>
                <a:cs typeface="Corbel"/>
              </a:rPr>
              <a:t>tentang  AMI (mekanisme, </a:t>
            </a:r>
            <a:r>
              <a:rPr sz="2000" spc="-4" dirty="0">
                <a:latin typeface="Corbel"/>
                <a:cs typeface="Corbel"/>
              </a:rPr>
              <a:t>lingkup, jadwal,</a:t>
            </a:r>
            <a:r>
              <a:rPr sz="2000" spc="45" dirty="0">
                <a:latin typeface="Corbel"/>
                <a:cs typeface="Corbel"/>
              </a:rPr>
              <a:t> </a:t>
            </a:r>
            <a:r>
              <a:rPr sz="2000" spc="-4" dirty="0">
                <a:latin typeface="Corbel"/>
                <a:cs typeface="Corbel"/>
              </a:rPr>
              <a:t>dll).</a:t>
            </a:r>
            <a:endParaRPr sz="2000" dirty="0">
              <a:latin typeface="Corbel"/>
              <a:cs typeface="Corbel"/>
            </a:endParaRPr>
          </a:p>
          <a:p>
            <a:pPr marL="395764" marR="3810" indent="-386715">
              <a:spcBef>
                <a:spcPts val="900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4" dirty="0">
                <a:latin typeface="Corbel"/>
                <a:cs typeface="Corbel"/>
              </a:rPr>
              <a:t>Meningkatkan wawasan </a:t>
            </a:r>
            <a:r>
              <a:rPr sz="2000" spc="-8" dirty="0">
                <a:latin typeface="Corbel"/>
                <a:cs typeface="Corbel"/>
              </a:rPr>
              <a:t>tentang </a:t>
            </a:r>
            <a:r>
              <a:rPr sz="2000" spc="-4" dirty="0">
                <a:latin typeface="Corbel"/>
                <a:cs typeface="Corbel"/>
              </a:rPr>
              <a:t>lingkup dan area </a:t>
            </a:r>
            <a:r>
              <a:rPr sz="2000" spc="-8" dirty="0">
                <a:latin typeface="Corbel"/>
                <a:cs typeface="Corbel"/>
              </a:rPr>
              <a:t>AMI  (keorganisasian </a:t>
            </a:r>
            <a:r>
              <a:rPr sz="2000" spc="-4" dirty="0">
                <a:latin typeface="Corbel"/>
                <a:cs typeface="Corbel"/>
              </a:rPr>
              <a:t>institusi, </a:t>
            </a:r>
            <a:r>
              <a:rPr sz="2000" spc="-8" dirty="0">
                <a:latin typeface="Corbel"/>
                <a:cs typeface="Corbel"/>
              </a:rPr>
              <a:t>sistem </a:t>
            </a:r>
            <a:r>
              <a:rPr sz="2000" spc="-4" dirty="0">
                <a:latin typeface="Corbel"/>
                <a:cs typeface="Corbel"/>
              </a:rPr>
              <a:t>manajemen, dan  lingkup tugas unit dan</a:t>
            </a:r>
            <a:r>
              <a:rPr sz="2000" spc="26" dirty="0">
                <a:latin typeface="Corbel"/>
                <a:cs typeface="Corbel"/>
              </a:rPr>
              <a:t> </a:t>
            </a:r>
            <a:r>
              <a:rPr sz="2000" spc="-8" dirty="0">
                <a:latin typeface="Corbel"/>
                <a:cs typeface="Corbel"/>
              </a:rPr>
              <a:t>person).</a:t>
            </a:r>
            <a:endParaRPr sz="2000" dirty="0">
              <a:latin typeface="Corbel"/>
              <a:cs typeface="Corbel"/>
            </a:endParaRPr>
          </a:p>
          <a:p>
            <a:pPr marL="395764" marR="330518" indent="-386715">
              <a:spcBef>
                <a:spcPts val="904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000" spc="-11" dirty="0">
                <a:latin typeface="Corbel"/>
                <a:cs typeface="Corbel"/>
              </a:rPr>
              <a:t>Berkoordinasi </a:t>
            </a:r>
            <a:r>
              <a:rPr sz="2000" spc="-4" dirty="0">
                <a:latin typeface="Corbel"/>
                <a:cs typeface="Corbel"/>
              </a:rPr>
              <a:t>dengan partner dan melakukan audit  dokumen maupun</a:t>
            </a:r>
            <a:r>
              <a:rPr sz="2000" spc="4" dirty="0">
                <a:latin typeface="Corbel"/>
                <a:cs typeface="Corbel"/>
              </a:rPr>
              <a:t> </a:t>
            </a:r>
            <a:r>
              <a:rPr sz="2000" spc="-4" dirty="0">
                <a:latin typeface="Corbel"/>
                <a:cs typeface="Corbel"/>
              </a:rPr>
              <a:t>lapangan.</a:t>
            </a:r>
            <a:endParaRPr sz="2000" dirty="0">
              <a:latin typeface="Corbel"/>
              <a:cs typeface="Corbe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D5E91B-C71D-3D48-F8FE-96BACDFC9CC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061363"/>
      </p:ext>
    </p:extLst>
  </p:cSld>
  <p:clrMapOvr>
    <a:masterClrMapping/>
  </p:clrMapOvr>
</p:sld>
</file>

<file path=ppt/theme/theme1.xml><?xml version="1.0" encoding="utf-8"?>
<a:theme xmlns:a="http://schemas.openxmlformats.org/drawingml/2006/main" name="Aquatic and Physical Therapy Center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</TotalTime>
  <Words>1263</Words>
  <Application>Microsoft Macintosh PowerPoint</Application>
  <PresentationFormat>On-screen Show (16:9)</PresentationFormat>
  <Paragraphs>231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40" baseType="lpstr">
      <vt:lpstr>Century Gothic</vt:lpstr>
      <vt:lpstr>Corbel</vt:lpstr>
      <vt:lpstr>Calibri</vt:lpstr>
      <vt:lpstr>Wingdings</vt:lpstr>
      <vt:lpstr>Staatliches</vt:lpstr>
      <vt:lpstr>Lato</vt:lpstr>
      <vt:lpstr>Cambria</vt:lpstr>
      <vt:lpstr>Times New Roman</vt:lpstr>
      <vt:lpstr>Roboto Condensed Light</vt:lpstr>
      <vt:lpstr>Arial</vt:lpstr>
      <vt:lpstr>Segoe UI Historic</vt:lpstr>
      <vt:lpstr>Open Sans</vt:lpstr>
      <vt:lpstr>Josefin Sans</vt:lpstr>
      <vt:lpstr>Aquatic and Physical Therapy Center by Slidesgo</vt:lpstr>
      <vt:lpstr>PowerPoint Presentation</vt:lpstr>
      <vt:lpstr>PowerPoint Presentation</vt:lpstr>
      <vt:lpstr>PERENCANAAN AMI</vt:lpstr>
      <vt:lpstr>PERENCANAAN AMI</vt:lpstr>
      <vt:lpstr>LANGKAH PERTAMA: harus ada keputusan pada  manajemen PTN tentang kebijakan  pelaksanaan Audit Mutu Internal</vt:lpstr>
      <vt:lpstr>Pembagian Peran dalam Perencanaan AMI</vt:lpstr>
      <vt:lpstr>Kebijakan AMI</vt:lpstr>
      <vt:lpstr>Mekanisme AMI</vt:lpstr>
      <vt:lpstr>Learning by Doing</vt:lpstr>
      <vt:lpstr>SIKLUS AUDIT MUTU INTERNAL</vt:lpstr>
      <vt:lpstr>LANGKAH KEDUA Kegiatan AMI</vt:lpstr>
      <vt:lpstr>PowerPoint Presentation</vt:lpstr>
      <vt:lpstr>PowerPoint Presentation</vt:lpstr>
      <vt:lpstr>Pertimbangan dalam Perencanaan AMI</vt:lpstr>
      <vt:lpstr>JADWAL AUDIT MUTU INTERNAL</vt:lpstr>
      <vt:lpstr>PENENTUAN JADWAL AUDIT</vt:lpstr>
      <vt:lpstr>FORMAT DAFTAR TILIK</vt:lpstr>
      <vt:lpstr>Contoh Daftar Tilik</vt:lpstr>
      <vt:lpstr>Pertimbangan dalam Penentuan  Auditor AMI :</vt:lpstr>
      <vt:lpstr>Auditor AMI</vt:lpstr>
      <vt:lpstr>AUDITOR SEBAGAI SUBJEK PELAKU  AUDIT MUTU INTERNAL</vt:lpstr>
      <vt:lpstr>Auditor Mutu Internal sebaiknya:</vt:lpstr>
      <vt:lpstr>INSTRUMEN EVALUASI DIRI</vt:lpstr>
      <vt:lpstr>INSTRUMEN EVALUASI DIRI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Aquatic and Physical Therapy Center</dc:title>
  <dc:creator>WAGIRAN</dc:creator>
  <cp:lastModifiedBy>Wagiran utama</cp:lastModifiedBy>
  <cp:revision>33</cp:revision>
  <dcterms:modified xsi:type="dcterms:W3CDTF">2023-06-08T16:26:10Z</dcterms:modified>
</cp:coreProperties>
</file>